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tmp" ContentType="image/p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notesMasterIdLst>
    <p:notesMasterId r:id="rId55"/>
  </p:notesMasterIdLst>
  <p:sldIdLst>
    <p:sldId id="256" r:id="rId2"/>
    <p:sldId id="257" r:id="rId3"/>
    <p:sldId id="310" r:id="rId4"/>
    <p:sldId id="263" r:id="rId5"/>
    <p:sldId id="264" r:id="rId6"/>
    <p:sldId id="309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3" r:id="rId15"/>
    <p:sldId id="274" r:id="rId16"/>
    <p:sldId id="275" r:id="rId17"/>
    <p:sldId id="276" r:id="rId18"/>
    <p:sldId id="277" r:id="rId19"/>
    <p:sldId id="278" r:id="rId20"/>
    <p:sldId id="279" r:id="rId21"/>
    <p:sldId id="280" r:id="rId22"/>
    <p:sldId id="282" r:id="rId23"/>
    <p:sldId id="281" r:id="rId24"/>
    <p:sldId id="283" r:id="rId25"/>
    <p:sldId id="284" r:id="rId26"/>
    <p:sldId id="285" r:id="rId27"/>
    <p:sldId id="286" r:id="rId28"/>
    <p:sldId id="287" r:id="rId29"/>
    <p:sldId id="288" r:id="rId30"/>
    <p:sldId id="311" r:id="rId31"/>
    <p:sldId id="312" r:id="rId32"/>
    <p:sldId id="313" r:id="rId33"/>
    <p:sldId id="314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</p:sldIdLst>
  <p:sldSz cx="19010313" cy="10693400"/>
  <p:notesSz cx="7556500" cy="106934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over" id="{8A477207-CF85-4C57-B045-77ADAEF5C47E}">
          <p14:sldIdLst>
            <p14:sldId id="256"/>
          </p14:sldIdLst>
        </p14:section>
        <p14:section name="Mô tả bài toán" id="{CAE83D19-604F-4FB7-BD21-DFF297BAB023}">
          <p14:sldIdLst>
            <p14:sldId id="257"/>
          </p14:sldIdLst>
        </p14:section>
        <p14:section name="Đong nước" id="{93205280-064F-402C-97D7-BA58F593FF70}">
          <p14:sldIdLst>
            <p14:sldId id="310"/>
            <p14:sldId id="263"/>
            <p14:sldId id="264"/>
            <p14:sldId id="309"/>
          </p14:sldIdLst>
        </p14:section>
        <p14:section name="Puzzle" id="{993D5E09-7C28-4EAB-A9F5-53D9DE1A9C32}">
          <p14:sldIdLst>
            <p14:sldId id="265"/>
            <p14:sldId id="266"/>
            <p14:sldId id="267"/>
          </p14:sldIdLst>
        </p14:section>
        <p14:section name="Tìm đường" id="{D853E04E-A492-4983-8D6E-547DBC454B0E}">
          <p14:sldIdLst>
            <p14:sldId id="268"/>
            <p14:sldId id="269"/>
          </p14:sldIdLst>
        </p14:section>
        <p14:section name="Giải thuật tổng quát" id="{DCE67E8D-C72C-41A1-89EC-6D4DE4DD2B60}">
          <p14:sldIdLst>
            <p14:sldId id="270"/>
            <p14:sldId id="271"/>
            <p14:sldId id="273"/>
          </p14:sldIdLst>
        </p14:section>
        <p14:section name="Breath First Search" id="{6862E914-4DC4-434F-90F4-DA657DCBFF84}">
          <p14:sldIdLst>
            <p14:sldId id="274"/>
            <p14:sldId id="275"/>
            <p14:sldId id="276"/>
          </p14:sldIdLst>
        </p14:section>
        <p14:section name="BFS_VD2" id="{BB5DDE82-838D-476C-9E56-39093B8BA890}">
          <p14:sldIdLst>
            <p14:sldId id="277"/>
            <p14:sldId id="278"/>
            <p14:sldId id="279"/>
          </p14:sldIdLst>
        </p14:section>
        <p14:section name="BFS_VD3" id="{189FFAD6-DD61-4492-A758-1FFFF9EBBBCE}">
          <p14:sldIdLst>
            <p14:sldId id="280"/>
            <p14:sldId id="282"/>
          </p14:sldIdLst>
        </p14:section>
        <p14:section name="BFS_VD4" id="{5C78564F-2700-4D0A-B030-CC43C8ED3087}">
          <p14:sldIdLst>
            <p14:sldId id="281"/>
            <p14:sldId id="283"/>
          </p14:sldIdLst>
        </p14:section>
        <p14:section name="BFS_VD5" id="{76EE5CEC-C7F4-4EB4-B993-F8CBB9270BB6}">
          <p14:sldIdLst>
            <p14:sldId id="284"/>
            <p14:sldId id="285"/>
          </p14:sldIdLst>
        </p14:section>
        <p14:section name="BFS_VD6" id="{69C7F742-040B-4790-A635-AFC7293BB0B3}">
          <p14:sldIdLst>
            <p14:sldId id="286"/>
            <p14:sldId id="287"/>
            <p14:sldId id="288"/>
            <p14:sldId id="311"/>
            <p14:sldId id="312"/>
            <p14:sldId id="313"/>
            <p14:sldId id="314"/>
          </p14:sldIdLst>
        </p14:section>
        <p14:section name="DFS" id="{FF953A00-2829-48EC-8239-9EE0B84C7DAF}">
          <p14:sldIdLst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</p14:sldIdLst>
        </p14:section>
        <p14:section name="So sánh BFS-DFS" id="{EB2C4097-88C2-4C0B-98C2-7F7927EA30D7}">
          <p14:sldIdLst>
            <p14:sldId id="303"/>
            <p14:sldId id="304"/>
          </p14:sldIdLst>
        </p14:section>
        <p14:section name="Depth Limited Search" id="{D82021CC-4056-418B-A63A-A38966AB8FDE}">
          <p14:sldIdLst>
            <p14:sldId id="305"/>
            <p14:sldId id="306"/>
            <p14:sldId id="307"/>
            <p14:sldId id="30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344" userDrawn="1">
          <p15:clr>
            <a:srgbClr val="A4A3A4"/>
          </p15:clr>
        </p15:guide>
        <p15:guide id="2" pos="11124" userDrawn="1">
          <p15:clr>
            <a:srgbClr val="A4A3A4"/>
          </p15:clr>
        </p15:guide>
        <p15:guide id="3" orient="horz" pos="6344" userDrawn="1">
          <p15:clr>
            <a:srgbClr val="A4A3A4"/>
          </p15:clr>
        </p15:guide>
        <p15:guide id="4" pos="61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EF3"/>
    <a:srgbClr val="FFBF00"/>
    <a:srgbClr val="E3B525"/>
    <a:srgbClr val="FFA100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236" autoAdjust="0"/>
    <p:restoredTop sz="94660"/>
  </p:normalViewPr>
  <p:slideViewPr>
    <p:cSldViewPr>
      <p:cViewPr varScale="1">
        <p:scale>
          <a:sx n="53" d="100"/>
          <a:sy n="53" d="100"/>
        </p:scale>
        <p:origin x="232" y="1040"/>
      </p:cViewPr>
      <p:guideLst>
        <p:guide orient="horz" pos="344"/>
        <p:guide pos="11124"/>
        <p:guide orient="horz" pos="6344"/>
        <p:guide pos="612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5013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279900" y="0"/>
            <a:ext cx="3275013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BF3456-A29E-41FE-BFB7-B24F24BEE47B}" type="datetimeFigureOut">
              <a:rPr lang="cs-CZ" smtClean="0"/>
              <a:t>28.08.2023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571500" y="1336675"/>
            <a:ext cx="6413500" cy="36083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55650" y="5146675"/>
            <a:ext cx="6045200" cy="42100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0156825"/>
            <a:ext cx="3275013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279900" y="10156825"/>
            <a:ext cx="3275013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95B543-0236-4AEE-9F15-C7CF1150485F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52257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5B543-0236-4AEE-9F15-C7CF1150485F}" type="slidenum">
              <a:rPr lang="cs-CZ" smtClean="0"/>
              <a:t>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407332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5B543-0236-4AEE-9F15-C7CF1150485F}" type="slidenum">
              <a:rPr lang="cs-CZ" smtClean="0"/>
              <a:t>10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1672380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5B543-0236-4AEE-9F15-C7CF1150485F}" type="slidenum">
              <a:rPr lang="cs-CZ" smtClean="0"/>
              <a:t>11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7012846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5B543-0236-4AEE-9F15-C7CF1150485F}" type="slidenum">
              <a:rPr lang="cs-CZ" smtClean="0"/>
              <a:t>12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8337451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5B543-0236-4AEE-9F15-C7CF1150485F}" type="slidenum">
              <a:rPr lang="cs-CZ" smtClean="0"/>
              <a:t>13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850880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5B543-0236-4AEE-9F15-C7CF1150485F}" type="slidenum">
              <a:rPr lang="cs-CZ" smtClean="0"/>
              <a:t>14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2485944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5B543-0236-4AEE-9F15-C7CF1150485F}" type="slidenum">
              <a:rPr lang="cs-CZ" smtClean="0"/>
              <a:t>15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5166148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5B543-0236-4AEE-9F15-C7CF1150485F}" type="slidenum">
              <a:rPr lang="cs-CZ" smtClean="0"/>
              <a:t>16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1263803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5B543-0236-4AEE-9F15-C7CF1150485F}" type="slidenum">
              <a:rPr lang="cs-CZ" smtClean="0"/>
              <a:t>17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1698599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5B543-0236-4AEE-9F15-C7CF1150485F}" type="slidenum">
              <a:rPr lang="cs-CZ" smtClean="0"/>
              <a:t>18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80387751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5B543-0236-4AEE-9F15-C7CF1150485F}" type="slidenum">
              <a:rPr lang="cs-CZ" smtClean="0"/>
              <a:t>19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1527907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5B543-0236-4AEE-9F15-C7CF1150485F}" type="slidenum">
              <a:rPr lang="cs-CZ" smtClean="0"/>
              <a:t>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06963307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5B543-0236-4AEE-9F15-C7CF1150485F}" type="slidenum">
              <a:rPr lang="cs-CZ" smtClean="0"/>
              <a:t>20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5116854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5B543-0236-4AEE-9F15-C7CF1150485F}" type="slidenum">
              <a:rPr lang="cs-CZ" smtClean="0"/>
              <a:t>21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10904968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5B543-0236-4AEE-9F15-C7CF1150485F}" type="slidenum">
              <a:rPr lang="cs-CZ" smtClean="0"/>
              <a:t>22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30866375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5B543-0236-4AEE-9F15-C7CF1150485F}" type="slidenum">
              <a:rPr lang="cs-CZ" smtClean="0"/>
              <a:t>23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91193421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5B543-0236-4AEE-9F15-C7CF1150485F}" type="slidenum">
              <a:rPr lang="cs-CZ" smtClean="0"/>
              <a:t>24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6793055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5B543-0236-4AEE-9F15-C7CF1150485F}" type="slidenum">
              <a:rPr lang="cs-CZ" smtClean="0"/>
              <a:t>25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83089801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5B543-0236-4AEE-9F15-C7CF1150485F}" type="slidenum">
              <a:rPr lang="cs-CZ" smtClean="0"/>
              <a:t>26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90893832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5B543-0236-4AEE-9F15-C7CF1150485F}" type="slidenum">
              <a:rPr lang="cs-CZ" smtClean="0"/>
              <a:t>27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12447487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5B543-0236-4AEE-9F15-C7CF1150485F}" type="slidenum">
              <a:rPr lang="cs-CZ" smtClean="0"/>
              <a:t>28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17625660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5B543-0236-4AEE-9F15-C7CF1150485F}" type="slidenum">
              <a:rPr lang="cs-CZ" smtClean="0"/>
              <a:t>29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8678354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5B543-0236-4AEE-9F15-C7CF1150485F}" type="slidenum">
              <a:rPr lang="cs-CZ" smtClean="0"/>
              <a:t>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93517352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5B543-0236-4AEE-9F15-C7CF1150485F}" type="slidenum">
              <a:rPr lang="cs-CZ" smtClean="0"/>
              <a:t>30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33547999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5B543-0236-4AEE-9F15-C7CF1150485F}" type="slidenum">
              <a:rPr lang="cs-CZ" smtClean="0"/>
              <a:t>31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04563086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5B543-0236-4AEE-9F15-C7CF1150485F}" type="slidenum">
              <a:rPr lang="cs-CZ" smtClean="0"/>
              <a:t>32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0367252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5B543-0236-4AEE-9F15-C7CF1150485F}" type="slidenum">
              <a:rPr lang="cs-CZ" smtClean="0"/>
              <a:t>33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68146618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5B543-0236-4AEE-9F15-C7CF1150485F}" type="slidenum">
              <a:rPr lang="cs-CZ" smtClean="0"/>
              <a:t>34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49211606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5B543-0236-4AEE-9F15-C7CF1150485F}" type="slidenum">
              <a:rPr lang="cs-CZ" smtClean="0"/>
              <a:t>35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70516524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5B543-0236-4AEE-9F15-C7CF1150485F}" type="slidenum">
              <a:rPr lang="cs-CZ" smtClean="0"/>
              <a:t>36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93984096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5B543-0236-4AEE-9F15-C7CF1150485F}" type="slidenum">
              <a:rPr lang="cs-CZ" smtClean="0"/>
              <a:t>37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02051500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5B543-0236-4AEE-9F15-C7CF1150485F}" type="slidenum">
              <a:rPr lang="cs-CZ" smtClean="0"/>
              <a:t>38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26595317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5B543-0236-4AEE-9F15-C7CF1150485F}" type="slidenum">
              <a:rPr lang="cs-CZ" smtClean="0"/>
              <a:t>39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892662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5B543-0236-4AEE-9F15-C7CF1150485F}" type="slidenum">
              <a:rPr lang="cs-CZ" smtClean="0"/>
              <a:t>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9808171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5B543-0236-4AEE-9F15-C7CF1150485F}" type="slidenum">
              <a:rPr lang="cs-CZ" smtClean="0"/>
              <a:t>40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73405028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5B543-0236-4AEE-9F15-C7CF1150485F}" type="slidenum">
              <a:rPr lang="cs-CZ" smtClean="0"/>
              <a:t>41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02992341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5B543-0236-4AEE-9F15-C7CF1150485F}" type="slidenum">
              <a:rPr lang="cs-CZ" smtClean="0"/>
              <a:t>42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2601717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5B543-0236-4AEE-9F15-C7CF1150485F}" type="slidenum">
              <a:rPr lang="cs-CZ" smtClean="0"/>
              <a:t>43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84819353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5B543-0236-4AEE-9F15-C7CF1150485F}" type="slidenum">
              <a:rPr lang="cs-CZ" smtClean="0"/>
              <a:t>44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3341884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5B543-0236-4AEE-9F15-C7CF1150485F}" type="slidenum">
              <a:rPr lang="cs-CZ" smtClean="0"/>
              <a:t>45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63874753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5B543-0236-4AEE-9F15-C7CF1150485F}" type="slidenum">
              <a:rPr lang="cs-CZ" smtClean="0"/>
              <a:t>46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8727622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5B543-0236-4AEE-9F15-C7CF1150485F}" type="slidenum">
              <a:rPr lang="cs-CZ" smtClean="0"/>
              <a:t>47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5524658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5B543-0236-4AEE-9F15-C7CF1150485F}" type="slidenum">
              <a:rPr lang="cs-CZ" smtClean="0"/>
              <a:t>48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81493114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5B543-0236-4AEE-9F15-C7CF1150485F}" type="slidenum">
              <a:rPr lang="cs-CZ" smtClean="0"/>
              <a:t>49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5127300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5B543-0236-4AEE-9F15-C7CF1150485F}" type="slidenum">
              <a:rPr lang="cs-CZ" smtClean="0"/>
              <a:t>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10204185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5B543-0236-4AEE-9F15-C7CF1150485F}" type="slidenum">
              <a:rPr lang="cs-CZ" smtClean="0"/>
              <a:t>50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81321471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5B543-0236-4AEE-9F15-C7CF1150485F}" type="slidenum">
              <a:rPr lang="cs-CZ" smtClean="0"/>
              <a:t>51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34573640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5B543-0236-4AEE-9F15-C7CF1150485F}" type="slidenum">
              <a:rPr lang="cs-CZ" smtClean="0"/>
              <a:t>52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4008317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5B543-0236-4AEE-9F15-C7CF1150485F}" type="slidenum">
              <a:rPr lang="cs-CZ" smtClean="0"/>
              <a:t>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0313208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5B543-0236-4AEE-9F15-C7CF1150485F}" type="slidenum">
              <a:rPr lang="cs-CZ" smtClean="0"/>
              <a:t>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6423506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5B543-0236-4AEE-9F15-C7CF1150485F}" type="slidenum">
              <a:rPr lang="cs-CZ" smtClean="0"/>
              <a:t>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0412085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5B543-0236-4AEE-9F15-C7CF1150485F}" type="slidenum">
              <a:rPr lang="cs-CZ" smtClean="0"/>
              <a:t>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7028620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76289" y="1750055"/>
            <a:ext cx="14257735" cy="3722887"/>
          </a:xfrm>
        </p:spPr>
        <p:txBody>
          <a:bodyPr anchor="b"/>
          <a:lstStyle>
            <a:lvl1pPr algn="ctr">
              <a:defRPr sz="935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76289" y="5616511"/>
            <a:ext cx="14257735" cy="2581762"/>
          </a:xfrm>
        </p:spPr>
        <p:txBody>
          <a:bodyPr/>
          <a:lstStyle>
            <a:lvl1pPr marL="0" indent="0" algn="ctr">
              <a:buNone/>
              <a:defRPr sz="3742"/>
            </a:lvl1pPr>
            <a:lvl2pPr marL="712866" indent="0" algn="ctr">
              <a:buNone/>
              <a:defRPr sz="3118"/>
            </a:lvl2pPr>
            <a:lvl3pPr marL="1425732" indent="0" algn="ctr">
              <a:buNone/>
              <a:defRPr sz="2807"/>
            </a:lvl3pPr>
            <a:lvl4pPr marL="2138599" indent="0" algn="ctr">
              <a:buNone/>
              <a:defRPr sz="2495"/>
            </a:lvl4pPr>
            <a:lvl5pPr marL="2851465" indent="0" algn="ctr">
              <a:buNone/>
              <a:defRPr sz="2495"/>
            </a:lvl5pPr>
            <a:lvl6pPr marL="3564331" indent="0" algn="ctr">
              <a:buNone/>
              <a:defRPr sz="2495"/>
            </a:lvl6pPr>
            <a:lvl7pPr marL="4277197" indent="0" algn="ctr">
              <a:buNone/>
              <a:defRPr sz="2495"/>
            </a:lvl7pPr>
            <a:lvl8pPr marL="4990064" indent="0" algn="ctr">
              <a:buNone/>
              <a:defRPr sz="2495"/>
            </a:lvl8pPr>
            <a:lvl9pPr marL="5702930" indent="0" algn="ctr">
              <a:buNone/>
              <a:defRPr sz="2495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8/28/23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3296989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8/28/23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3083097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604255" y="569325"/>
            <a:ext cx="4099099" cy="90621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06959" y="569325"/>
            <a:ext cx="12059667" cy="90621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8/28/23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528634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8/28/23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2395490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7058" y="2665925"/>
            <a:ext cx="16396395" cy="4448157"/>
          </a:xfrm>
        </p:spPr>
        <p:txBody>
          <a:bodyPr anchor="b"/>
          <a:lstStyle>
            <a:lvl1pPr>
              <a:defRPr sz="935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7058" y="7156164"/>
            <a:ext cx="16396395" cy="2339180"/>
          </a:xfrm>
        </p:spPr>
        <p:txBody>
          <a:bodyPr/>
          <a:lstStyle>
            <a:lvl1pPr marL="0" indent="0">
              <a:buNone/>
              <a:defRPr sz="3742">
                <a:solidFill>
                  <a:schemeClr val="tx1">
                    <a:tint val="75000"/>
                  </a:schemeClr>
                </a:solidFill>
              </a:defRPr>
            </a:lvl1pPr>
            <a:lvl2pPr marL="712866" indent="0">
              <a:buNone/>
              <a:defRPr sz="3118">
                <a:solidFill>
                  <a:schemeClr val="tx1">
                    <a:tint val="75000"/>
                  </a:schemeClr>
                </a:solidFill>
              </a:defRPr>
            </a:lvl2pPr>
            <a:lvl3pPr marL="1425732" indent="0">
              <a:buNone/>
              <a:defRPr sz="2807">
                <a:solidFill>
                  <a:schemeClr val="tx1">
                    <a:tint val="75000"/>
                  </a:schemeClr>
                </a:solidFill>
              </a:defRPr>
            </a:lvl3pPr>
            <a:lvl4pPr marL="2138599" indent="0">
              <a:buNone/>
              <a:defRPr sz="2495">
                <a:solidFill>
                  <a:schemeClr val="tx1">
                    <a:tint val="75000"/>
                  </a:schemeClr>
                </a:solidFill>
              </a:defRPr>
            </a:lvl4pPr>
            <a:lvl5pPr marL="2851465" indent="0">
              <a:buNone/>
              <a:defRPr sz="2495">
                <a:solidFill>
                  <a:schemeClr val="tx1">
                    <a:tint val="75000"/>
                  </a:schemeClr>
                </a:solidFill>
              </a:defRPr>
            </a:lvl5pPr>
            <a:lvl6pPr marL="3564331" indent="0">
              <a:buNone/>
              <a:defRPr sz="2495">
                <a:solidFill>
                  <a:schemeClr val="tx1">
                    <a:tint val="75000"/>
                  </a:schemeClr>
                </a:solidFill>
              </a:defRPr>
            </a:lvl6pPr>
            <a:lvl7pPr marL="4277197" indent="0">
              <a:buNone/>
              <a:defRPr sz="2495">
                <a:solidFill>
                  <a:schemeClr val="tx1">
                    <a:tint val="75000"/>
                  </a:schemeClr>
                </a:solidFill>
              </a:defRPr>
            </a:lvl7pPr>
            <a:lvl8pPr marL="4990064" indent="0">
              <a:buNone/>
              <a:defRPr sz="2495">
                <a:solidFill>
                  <a:schemeClr val="tx1">
                    <a:tint val="75000"/>
                  </a:schemeClr>
                </a:solidFill>
              </a:defRPr>
            </a:lvl8pPr>
            <a:lvl9pPr marL="5702930" indent="0">
              <a:buNone/>
              <a:defRPr sz="249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8/28/23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1723197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06959" y="2846623"/>
            <a:ext cx="8079383" cy="678486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623971" y="2846623"/>
            <a:ext cx="8079383" cy="678486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8/28/23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2795700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9435" y="569326"/>
            <a:ext cx="16396395" cy="2066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9436" y="2621369"/>
            <a:ext cx="8042253" cy="1284692"/>
          </a:xfrm>
        </p:spPr>
        <p:txBody>
          <a:bodyPr anchor="b"/>
          <a:lstStyle>
            <a:lvl1pPr marL="0" indent="0">
              <a:buNone/>
              <a:defRPr sz="3742" b="1"/>
            </a:lvl1pPr>
            <a:lvl2pPr marL="712866" indent="0">
              <a:buNone/>
              <a:defRPr sz="3118" b="1"/>
            </a:lvl2pPr>
            <a:lvl3pPr marL="1425732" indent="0">
              <a:buNone/>
              <a:defRPr sz="2807" b="1"/>
            </a:lvl3pPr>
            <a:lvl4pPr marL="2138599" indent="0">
              <a:buNone/>
              <a:defRPr sz="2495" b="1"/>
            </a:lvl4pPr>
            <a:lvl5pPr marL="2851465" indent="0">
              <a:buNone/>
              <a:defRPr sz="2495" b="1"/>
            </a:lvl5pPr>
            <a:lvl6pPr marL="3564331" indent="0">
              <a:buNone/>
              <a:defRPr sz="2495" b="1"/>
            </a:lvl6pPr>
            <a:lvl7pPr marL="4277197" indent="0">
              <a:buNone/>
              <a:defRPr sz="2495" b="1"/>
            </a:lvl7pPr>
            <a:lvl8pPr marL="4990064" indent="0">
              <a:buNone/>
              <a:defRPr sz="2495" b="1"/>
            </a:lvl8pPr>
            <a:lvl9pPr marL="5702930" indent="0">
              <a:buNone/>
              <a:defRPr sz="249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09436" y="3906061"/>
            <a:ext cx="8042253" cy="57452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623971" y="2621369"/>
            <a:ext cx="8081859" cy="1284692"/>
          </a:xfrm>
        </p:spPr>
        <p:txBody>
          <a:bodyPr anchor="b"/>
          <a:lstStyle>
            <a:lvl1pPr marL="0" indent="0">
              <a:buNone/>
              <a:defRPr sz="3742" b="1"/>
            </a:lvl1pPr>
            <a:lvl2pPr marL="712866" indent="0">
              <a:buNone/>
              <a:defRPr sz="3118" b="1"/>
            </a:lvl2pPr>
            <a:lvl3pPr marL="1425732" indent="0">
              <a:buNone/>
              <a:defRPr sz="2807" b="1"/>
            </a:lvl3pPr>
            <a:lvl4pPr marL="2138599" indent="0">
              <a:buNone/>
              <a:defRPr sz="2495" b="1"/>
            </a:lvl4pPr>
            <a:lvl5pPr marL="2851465" indent="0">
              <a:buNone/>
              <a:defRPr sz="2495" b="1"/>
            </a:lvl5pPr>
            <a:lvl6pPr marL="3564331" indent="0">
              <a:buNone/>
              <a:defRPr sz="2495" b="1"/>
            </a:lvl6pPr>
            <a:lvl7pPr marL="4277197" indent="0">
              <a:buNone/>
              <a:defRPr sz="2495" b="1"/>
            </a:lvl7pPr>
            <a:lvl8pPr marL="4990064" indent="0">
              <a:buNone/>
              <a:defRPr sz="2495" b="1"/>
            </a:lvl8pPr>
            <a:lvl9pPr marL="5702930" indent="0">
              <a:buNone/>
              <a:defRPr sz="249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623971" y="3906061"/>
            <a:ext cx="8081859" cy="57452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8/28/23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2907751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8/28/23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9066229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8/28/23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6320007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9436" y="712893"/>
            <a:ext cx="6131320" cy="2495127"/>
          </a:xfrm>
        </p:spPr>
        <p:txBody>
          <a:bodyPr anchor="b"/>
          <a:lstStyle>
            <a:lvl1pPr>
              <a:defRPr sz="498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81859" y="1539652"/>
            <a:ext cx="9623971" cy="7599245"/>
          </a:xfrm>
        </p:spPr>
        <p:txBody>
          <a:bodyPr/>
          <a:lstStyle>
            <a:lvl1pPr>
              <a:defRPr sz="4989"/>
            </a:lvl1pPr>
            <a:lvl2pPr>
              <a:defRPr sz="4366"/>
            </a:lvl2pPr>
            <a:lvl3pPr>
              <a:defRPr sz="3742"/>
            </a:lvl3pPr>
            <a:lvl4pPr>
              <a:defRPr sz="3118"/>
            </a:lvl4pPr>
            <a:lvl5pPr>
              <a:defRPr sz="3118"/>
            </a:lvl5pPr>
            <a:lvl6pPr>
              <a:defRPr sz="3118"/>
            </a:lvl6pPr>
            <a:lvl7pPr>
              <a:defRPr sz="3118"/>
            </a:lvl7pPr>
            <a:lvl8pPr>
              <a:defRPr sz="3118"/>
            </a:lvl8pPr>
            <a:lvl9pPr>
              <a:defRPr sz="3118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09436" y="3208020"/>
            <a:ext cx="6131320" cy="5943254"/>
          </a:xfrm>
        </p:spPr>
        <p:txBody>
          <a:bodyPr/>
          <a:lstStyle>
            <a:lvl1pPr marL="0" indent="0">
              <a:buNone/>
              <a:defRPr sz="2495"/>
            </a:lvl1pPr>
            <a:lvl2pPr marL="712866" indent="0">
              <a:buNone/>
              <a:defRPr sz="2183"/>
            </a:lvl2pPr>
            <a:lvl3pPr marL="1425732" indent="0">
              <a:buNone/>
              <a:defRPr sz="1871"/>
            </a:lvl3pPr>
            <a:lvl4pPr marL="2138599" indent="0">
              <a:buNone/>
              <a:defRPr sz="1559"/>
            </a:lvl4pPr>
            <a:lvl5pPr marL="2851465" indent="0">
              <a:buNone/>
              <a:defRPr sz="1559"/>
            </a:lvl5pPr>
            <a:lvl6pPr marL="3564331" indent="0">
              <a:buNone/>
              <a:defRPr sz="1559"/>
            </a:lvl6pPr>
            <a:lvl7pPr marL="4277197" indent="0">
              <a:buNone/>
              <a:defRPr sz="1559"/>
            </a:lvl7pPr>
            <a:lvl8pPr marL="4990064" indent="0">
              <a:buNone/>
              <a:defRPr sz="1559"/>
            </a:lvl8pPr>
            <a:lvl9pPr marL="5702930" indent="0">
              <a:buNone/>
              <a:defRPr sz="1559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8/28/23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4400464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9436" y="712893"/>
            <a:ext cx="6131320" cy="2495127"/>
          </a:xfrm>
        </p:spPr>
        <p:txBody>
          <a:bodyPr anchor="b"/>
          <a:lstStyle>
            <a:lvl1pPr>
              <a:defRPr sz="498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81859" y="1539652"/>
            <a:ext cx="9623971" cy="7599245"/>
          </a:xfrm>
        </p:spPr>
        <p:txBody>
          <a:bodyPr anchor="t"/>
          <a:lstStyle>
            <a:lvl1pPr marL="0" indent="0">
              <a:buNone/>
              <a:defRPr sz="4989"/>
            </a:lvl1pPr>
            <a:lvl2pPr marL="712866" indent="0">
              <a:buNone/>
              <a:defRPr sz="4366"/>
            </a:lvl2pPr>
            <a:lvl3pPr marL="1425732" indent="0">
              <a:buNone/>
              <a:defRPr sz="3742"/>
            </a:lvl3pPr>
            <a:lvl4pPr marL="2138599" indent="0">
              <a:buNone/>
              <a:defRPr sz="3118"/>
            </a:lvl4pPr>
            <a:lvl5pPr marL="2851465" indent="0">
              <a:buNone/>
              <a:defRPr sz="3118"/>
            </a:lvl5pPr>
            <a:lvl6pPr marL="3564331" indent="0">
              <a:buNone/>
              <a:defRPr sz="3118"/>
            </a:lvl6pPr>
            <a:lvl7pPr marL="4277197" indent="0">
              <a:buNone/>
              <a:defRPr sz="3118"/>
            </a:lvl7pPr>
            <a:lvl8pPr marL="4990064" indent="0">
              <a:buNone/>
              <a:defRPr sz="3118"/>
            </a:lvl8pPr>
            <a:lvl9pPr marL="5702930" indent="0">
              <a:buNone/>
              <a:defRPr sz="3118"/>
            </a:lvl9pPr>
          </a:lstStyle>
          <a:p>
            <a:r>
              <a:rPr lang="en-US" dirty="0"/>
              <a:t>Click  icon  to  add 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09436" y="3208020"/>
            <a:ext cx="6131320" cy="5943254"/>
          </a:xfrm>
        </p:spPr>
        <p:txBody>
          <a:bodyPr/>
          <a:lstStyle>
            <a:lvl1pPr marL="0" indent="0">
              <a:buNone/>
              <a:defRPr sz="2495"/>
            </a:lvl1pPr>
            <a:lvl2pPr marL="712866" indent="0">
              <a:buNone/>
              <a:defRPr sz="2183"/>
            </a:lvl2pPr>
            <a:lvl3pPr marL="1425732" indent="0">
              <a:buNone/>
              <a:defRPr sz="1871"/>
            </a:lvl3pPr>
            <a:lvl4pPr marL="2138599" indent="0">
              <a:buNone/>
              <a:defRPr sz="1559"/>
            </a:lvl4pPr>
            <a:lvl5pPr marL="2851465" indent="0">
              <a:buNone/>
              <a:defRPr sz="1559"/>
            </a:lvl5pPr>
            <a:lvl6pPr marL="3564331" indent="0">
              <a:buNone/>
              <a:defRPr sz="1559"/>
            </a:lvl6pPr>
            <a:lvl7pPr marL="4277197" indent="0">
              <a:buNone/>
              <a:defRPr sz="1559"/>
            </a:lvl7pPr>
            <a:lvl8pPr marL="4990064" indent="0">
              <a:buNone/>
              <a:defRPr sz="1559"/>
            </a:lvl8pPr>
            <a:lvl9pPr marL="5702930" indent="0">
              <a:buNone/>
              <a:defRPr sz="1559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8/28/23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7892429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06959" y="569326"/>
            <a:ext cx="16396395" cy="20668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6959" y="2846623"/>
            <a:ext cx="16396395" cy="67848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06959" y="9911198"/>
            <a:ext cx="4277320" cy="5693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7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8/28/23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97166" y="9911198"/>
            <a:ext cx="6415981" cy="5693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7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3426034" y="9911198"/>
            <a:ext cx="4277320" cy="5693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7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7116026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txStyles>
    <p:titleStyle>
      <a:lvl1pPr algn="l" defTabSz="1425732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56433" indent="-356433" algn="l" defTabSz="1425732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1069299" indent="-356433" algn="l" defTabSz="1425732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2pPr>
      <a:lvl3pPr marL="1782166" indent="-356433" algn="l" defTabSz="1425732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2495032" indent="-356433" algn="l" defTabSz="1425732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3207898" indent="-356433" algn="l" defTabSz="1425732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3920764" indent="-356433" algn="l" defTabSz="1425732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2807" kern="1200">
          <a:solidFill>
            <a:schemeClr val="tx1"/>
          </a:solidFill>
          <a:latin typeface="+mn-lt"/>
          <a:ea typeface="+mn-ea"/>
          <a:cs typeface="+mn-cs"/>
        </a:defRPr>
      </a:lvl6pPr>
      <a:lvl7pPr marL="4633631" indent="-356433" algn="l" defTabSz="1425732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2807" kern="1200">
          <a:solidFill>
            <a:schemeClr val="tx1"/>
          </a:solidFill>
          <a:latin typeface="+mn-lt"/>
          <a:ea typeface="+mn-ea"/>
          <a:cs typeface="+mn-cs"/>
        </a:defRPr>
      </a:lvl7pPr>
      <a:lvl8pPr marL="5346497" indent="-356433" algn="l" defTabSz="1425732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2807" kern="1200">
          <a:solidFill>
            <a:schemeClr val="tx1"/>
          </a:solidFill>
          <a:latin typeface="+mn-lt"/>
          <a:ea typeface="+mn-ea"/>
          <a:cs typeface="+mn-cs"/>
        </a:defRPr>
      </a:lvl8pPr>
      <a:lvl9pPr marL="6059363" indent="-356433" algn="l" defTabSz="1425732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280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425732" rtl="0" eaLnBrk="1" latinLnBrk="0" hangingPunct="1">
        <a:defRPr sz="2807" kern="1200">
          <a:solidFill>
            <a:schemeClr val="tx1"/>
          </a:solidFill>
          <a:latin typeface="+mn-lt"/>
          <a:ea typeface="+mn-ea"/>
          <a:cs typeface="+mn-cs"/>
        </a:defRPr>
      </a:lvl1pPr>
      <a:lvl2pPr marL="712866" algn="l" defTabSz="1425732" rtl="0" eaLnBrk="1" latinLnBrk="0" hangingPunct="1">
        <a:defRPr sz="2807" kern="1200">
          <a:solidFill>
            <a:schemeClr val="tx1"/>
          </a:solidFill>
          <a:latin typeface="+mn-lt"/>
          <a:ea typeface="+mn-ea"/>
          <a:cs typeface="+mn-cs"/>
        </a:defRPr>
      </a:lvl2pPr>
      <a:lvl3pPr marL="1425732" algn="l" defTabSz="1425732" rtl="0" eaLnBrk="1" latinLnBrk="0" hangingPunct="1">
        <a:defRPr sz="2807" kern="1200">
          <a:solidFill>
            <a:schemeClr val="tx1"/>
          </a:solidFill>
          <a:latin typeface="+mn-lt"/>
          <a:ea typeface="+mn-ea"/>
          <a:cs typeface="+mn-cs"/>
        </a:defRPr>
      </a:lvl3pPr>
      <a:lvl4pPr marL="2138599" algn="l" defTabSz="1425732" rtl="0" eaLnBrk="1" latinLnBrk="0" hangingPunct="1">
        <a:defRPr sz="2807" kern="1200">
          <a:solidFill>
            <a:schemeClr val="tx1"/>
          </a:solidFill>
          <a:latin typeface="+mn-lt"/>
          <a:ea typeface="+mn-ea"/>
          <a:cs typeface="+mn-cs"/>
        </a:defRPr>
      </a:lvl4pPr>
      <a:lvl5pPr marL="2851465" algn="l" defTabSz="1425732" rtl="0" eaLnBrk="1" latinLnBrk="0" hangingPunct="1">
        <a:defRPr sz="2807" kern="1200">
          <a:solidFill>
            <a:schemeClr val="tx1"/>
          </a:solidFill>
          <a:latin typeface="+mn-lt"/>
          <a:ea typeface="+mn-ea"/>
          <a:cs typeface="+mn-cs"/>
        </a:defRPr>
      </a:lvl5pPr>
      <a:lvl6pPr marL="3564331" algn="l" defTabSz="1425732" rtl="0" eaLnBrk="1" latinLnBrk="0" hangingPunct="1">
        <a:defRPr sz="2807" kern="1200">
          <a:solidFill>
            <a:schemeClr val="tx1"/>
          </a:solidFill>
          <a:latin typeface="+mn-lt"/>
          <a:ea typeface="+mn-ea"/>
          <a:cs typeface="+mn-cs"/>
        </a:defRPr>
      </a:lvl6pPr>
      <a:lvl7pPr marL="4277197" algn="l" defTabSz="1425732" rtl="0" eaLnBrk="1" latinLnBrk="0" hangingPunct="1">
        <a:defRPr sz="2807" kern="1200">
          <a:solidFill>
            <a:schemeClr val="tx1"/>
          </a:solidFill>
          <a:latin typeface="+mn-lt"/>
          <a:ea typeface="+mn-ea"/>
          <a:cs typeface="+mn-cs"/>
        </a:defRPr>
      </a:lvl7pPr>
      <a:lvl8pPr marL="4990064" algn="l" defTabSz="1425732" rtl="0" eaLnBrk="1" latinLnBrk="0" hangingPunct="1">
        <a:defRPr sz="2807" kern="1200">
          <a:solidFill>
            <a:schemeClr val="tx1"/>
          </a:solidFill>
          <a:latin typeface="+mn-lt"/>
          <a:ea typeface="+mn-ea"/>
          <a:cs typeface="+mn-cs"/>
        </a:defRPr>
      </a:lvl8pPr>
      <a:lvl9pPr marL="5702930" algn="l" defTabSz="1425732" rtl="0" eaLnBrk="1" latinLnBrk="0" hangingPunct="1">
        <a:defRPr sz="280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mp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mp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mp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mp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mp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mp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mp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tm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mp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tm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mp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mp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ath.tamu.edu/~dallen/hollywood/diehard/diehard.htm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mp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mp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mp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mp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m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mp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mp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mp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tmp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mp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tmp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mp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mp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mp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tmp"/><Relationship Id="rId5" Type="http://schemas.openxmlformats.org/officeDocument/2006/relationships/image" Target="../media/image23.tmp"/><Relationship Id="rId4" Type="http://schemas.openxmlformats.org/officeDocument/2006/relationships/image" Target="../media/image22.tmp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mp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m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gif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mp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m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m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tm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mp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tmp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>
            <a:extLst>
              <a:ext uri="{FF2B5EF4-FFF2-40B4-BE49-F238E27FC236}">
                <a16:creationId xmlns:a16="http://schemas.microsoft.com/office/drawing/2014/main" id="{D20BD322-64EA-01FD-C93C-757380DB57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505156" y="1140265"/>
            <a:ext cx="9505156" cy="9942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74EEBCCD-49E9-79A5-5731-692DD7F165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8255" y="1140265"/>
            <a:ext cx="9486901" cy="9942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bject 2"/>
          <p:cNvSpPr/>
          <p:nvPr/>
        </p:nvSpPr>
        <p:spPr>
          <a:xfrm>
            <a:off x="-1" y="0"/>
            <a:ext cx="19010313" cy="1112119"/>
          </a:xfrm>
          <a:custGeom>
            <a:avLst/>
            <a:gdLst/>
            <a:ahLst/>
            <a:cxnLst/>
            <a:rect l="l" t="t" r="r" b="b"/>
            <a:pathLst>
              <a:path w="1892300" h="440055">
                <a:moveTo>
                  <a:pt x="0" y="439737"/>
                </a:moveTo>
                <a:lnTo>
                  <a:pt x="1892300" y="439737"/>
                </a:lnTo>
                <a:lnTo>
                  <a:pt x="1892300" y="0"/>
                </a:lnTo>
                <a:lnTo>
                  <a:pt x="0" y="0"/>
                </a:lnTo>
                <a:lnTo>
                  <a:pt x="0" y="439737"/>
                </a:lnTo>
                <a:close/>
              </a:path>
            </a:pathLst>
          </a:custGeom>
          <a:solidFill>
            <a:srgbClr val="009EF3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818356" y="317499"/>
            <a:ext cx="171450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sz="4400" spc="-10" dirty="0" err="1">
                <a:solidFill>
                  <a:srgbClr val="FFFFFF"/>
                </a:solidFill>
                <a:cs typeface="Source Sans Pro Light"/>
              </a:rPr>
              <a:t>Chương</a:t>
            </a:r>
            <a:r>
              <a:rPr lang="en-US" sz="4400" spc="-10" dirty="0">
                <a:solidFill>
                  <a:srgbClr val="FFFFFF"/>
                </a:solidFill>
                <a:cs typeface="Source Sans Pro Light"/>
              </a:rPr>
              <a:t>  2.  BÀI  TOÁN  VÀ  PHƯƠNG  PHÁP  TÌM  KIẾM  LỜI  GIẢI</a:t>
            </a:r>
            <a:endParaRPr sz="4400" dirty="0">
              <a:cs typeface="Source Sans Pro Light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9294813" y="2217212"/>
            <a:ext cx="9677400" cy="1964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23010" marR="5080" indent="-1210945" algn="ctr">
              <a:lnSpc>
                <a:spcPct val="100000"/>
              </a:lnSpc>
              <a:spcBef>
                <a:spcPts val="100"/>
              </a:spcBef>
            </a:pPr>
            <a:r>
              <a:rPr lang="en-US" sz="6600" b="1" spc="-5" dirty="0">
                <a:solidFill>
                  <a:srgbClr val="00318B"/>
                </a:solidFill>
                <a:cs typeface="Arial" panose="020B0604020202020204" pitchFamily="34" charset="0"/>
              </a:rPr>
              <a:t>TRÍ  TUỆ  NHÂN  TẠO</a:t>
            </a:r>
          </a:p>
          <a:p>
            <a:pPr marL="1223010" marR="5080" indent="-1210945" algn="ctr">
              <a:lnSpc>
                <a:spcPct val="100000"/>
              </a:lnSpc>
              <a:spcBef>
                <a:spcPts val="100"/>
              </a:spcBef>
            </a:pPr>
            <a:r>
              <a:rPr lang="en-US" sz="6000" spc="-5" dirty="0">
                <a:solidFill>
                  <a:srgbClr val="00318B"/>
                </a:solidFill>
                <a:cs typeface="Arial" panose="020B0604020202020204" pitchFamily="34" charset="0"/>
              </a:rPr>
              <a:t>Artificial  Intelligence</a:t>
            </a:r>
            <a:endParaRPr lang="cs-CZ" sz="6600" dirty="0">
              <a:cs typeface="Arial" panose="020B0604020202020204" pitchFamily="34" charset="0"/>
            </a:endParaRPr>
          </a:p>
        </p:txBody>
      </p:sp>
      <p:sp>
        <p:nvSpPr>
          <p:cNvPr id="19" name="object 19"/>
          <p:cNvSpPr/>
          <p:nvPr/>
        </p:nvSpPr>
        <p:spPr>
          <a:xfrm flipV="1">
            <a:off x="10000456" y="4127500"/>
            <a:ext cx="7696200" cy="274319"/>
          </a:xfrm>
          <a:custGeom>
            <a:avLst/>
            <a:gdLst/>
            <a:ahLst/>
            <a:cxnLst/>
            <a:rect l="l" t="t" r="r" b="b"/>
            <a:pathLst>
              <a:path w="4686300">
                <a:moveTo>
                  <a:pt x="0" y="0"/>
                </a:moveTo>
                <a:lnTo>
                  <a:pt x="4686300" y="0"/>
                </a:lnTo>
              </a:path>
            </a:pathLst>
          </a:custGeom>
          <a:ln w="8466">
            <a:solidFill>
              <a:srgbClr val="002E8E"/>
            </a:solidFill>
          </a:ln>
        </p:spPr>
        <p:txBody>
          <a:bodyPr wrap="square" lIns="0" tIns="0" rIns="0" bIns="0" rtlCol="0"/>
          <a:lstStyle/>
          <a:p>
            <a:pPr algn="ctr"/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10000456" y="5326133"/>
            <a:ext cx="7888372" cy="25135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6050" marR="5080" indent="-133985">
              <a:lnSpc>
                <a:spcPct val="100000"/>
              </a:lnSpc>
              <a:spcBef>
                <a:spcPts val="100"/>
              </a:spcBef>
            </a:pPr>
            <a:r>
              <a:rPr lang="en-US" sz="4000" spc="-5" dirty="0" err="1">
                <a:cs typeface="Source Sans Pro Light"/>
              </a:rPr>
              <a:t>Đoàn</a:t>
            </a:r>
            <a:r>
              <a:rPr lang="en-US" sz="4000" spc="-5" dirty="0">
                <a:cs typeface="Source Sans Pro Light"/>
              </a:rPr>
              <a:t>  </a:t>
            </a:r>
            <a:r>
              <a:rPr lang="en-US" sz="4000" spc="-5" dirty="0" err="1">
                <a:cs typeface="Source Sans Pro Light"/>
              </a:rPr>
              <a:t>Vũ</a:t>
            </a:r>
            <a:r>
              <a:rPr lang="en-US" sz="4000" spc="-5" dirty="0">
                <a:cs typeface="Source Sans Pro Light"/>
              </a:rPr>
              <a:t>  </a:t>
            </a:r>
            <a:r>
              <a:rPr lang="en-US" sz="4000" spc="-5" dirty="0" err="1">
                <a:cs typeface="Source Sans Pro Light"/>
              </a:rPr>
              <a:t>Thịnh</a:t>
            </a:r>
            <a:endParaRPr lang="en-US" sz="4000" spc="-5" dirty="0">
              <a:cs typeface="Source Sans Pro Light"/>
            </a:endParaRPr>
          </a:p>
          <a:p>
            <a:pPr marL="146050" marR="5080" indent="-133985">
              <a:lnSpc>
                <a:spcPct val="100000"/>
              </a:lnSpc>
              <a:spcBef>
                <a:spcPts val="100"/>
              </a:spcBef>
            </a:pPr>
            <a:r>
              <a:rPr lang="en-US" sz="4000" spc="-5" dirty="0">
                <a:cs typeface="Source Sans Pro Light"/>
              </a:rPr>
              <a:t>Khoa  </a:t>
            </a:r>
            <a:r>
              <a:rPr lang="en-US" sz="4000" spc="-5" dirty="0" err="1">
                <a:cs typeface="Source Sans Pro Light"/>
              </a:rPr>
              <a:t>Công</a:t>
            </a:r>
            <a:r>
              <a:rPr lang="en-US" sz="4000" spc="-5" dirty="0">
                <a:cs typeface="Source Sans Pro Light"/>
              </a:rPr>
              <a:t>  </a:t>
            </a:r>
            <a:r>
              <a:rPr lang="en-US" sz="4000" spc="-5" dirty="0" err="1">
                <a:cs typeface="Source Sans Pro Light"/>
              </a:rPr>
              <a:t>nghệ</a:t>
            </a:r>
            <a:r>
              <a:rPr lang="en-US" sz="4000" spc="-5" dirty="0">
                <a:cs typeface="Source Sans Pro Light"/>
              </a:rPr>
              <a:t>  </a:t>
            </a:r>
            <a:r>
              <a:rPr lang="en-US" sz="4000" spc="-5" dirty="0" err="1">
                <a:cs typeface="Source Sans Pro Light"/>
              </a:rPr>
              <a:t>Thông</a:t>
            </a:r>
            <a:r>
              <a:rPr lang="en-US" sz="4000" spc="-5" dirty="0">
                <a:cs typeface="Source Sans Pro Light"/>
              </a:rPr>
              <a:t>  tin</a:t>
            </a:r>
          </a:p>
          <a:p>
            <a:pPr marL="146050" marR="5080" indent="-133985">
              <a:lnSpc>
                <a:spcPct val="100000"/>
              </a:lnSpc>
              <a:spcBef>
                <a:spcPts val="100"/>
              </a:spcBef>
            </a:pPr>
            <a:r>
              <a:rPr lang="en-US" sz="4000" spc="-5" dirty="0" err="1">
                <a:cs typeface="Source Sans Pro Light"/>
              </a:rPr>
              <a:t>Đại</a:t>
            </a:r>
            <a:r>
              <a:rPr lang="en-US" sz="4000" spc="-5" dirty="0">
                <a:cs typeface="Source Sans Pro Light"/>
              </a:rPr>
              <a:t>  </a:t>
            </a:r>
            <a:r>
              <a:rPr lang="en-US" sz="4000" spc="-5" dirty="0" err="1">
                <a:cs typeface="Source Sans Pro Light"/>
              </a:rPr>
              <a:t>học</a:t>
            </a:r>
            <a:r>
              <a:rPr lang="en-US" sz="4000" spc="-5" dirty="0">
                <a:cs typeface="Source Sans Pro Light"/>
              </a:rPr>
              <a:t>  </a:t>
            </a:r>
            <a:r>
              <a:rPr lang="en-US" sz="4000" spc="-5" dirty="0" err="1">
                <a:cs typeface="Source Sans Pro Light"/>
              </a:rPr>
              <a:t>Nha</a:t>
            </a:r>
            <a:r>
              <a:rPr lang="en-US" sz="4000" spc="-5" dirty="0">
                <a:cs typeface="Source Sans Pro Light"/>
              </a:rPr>
              <a:t>  Trang</a:t>
            </a:r>
          </a:p>
          <a:p>
            <a:pPr marL="146050" marR="5080" indent="-133985">
              <a:lnSpc>
                <a:spcPct val="100000"/>
              </a:lnSpc>
              <a:spcBef>
                <a:spcPts val="100"/>
              </a:spcBef>
            </a:pPr>
            <a:r>
              <a:rPr lang="en-US" sz="4000" spc="-5" dirty="0">
                <a:cs typeface="Source Sans Pro Light"/>
              </a:rPr>
              <a:t>Email:  </a:t>
            </a:r>
            <a:r>
              <a:rPr lang="en-US" sz="4000" spc="-5" dirty="0" err="1">
                <a:cs typeface="Source Sans Pro Light"/>
              </a:rPr>
              <a:t>thinhdv@ntu.edu.vn</a:t>
            </a:r>
            <a:endParaRPr lang="en-US" sz="4000" dirty="0">
              <a:cs typeface="Source Sans Pro Light"/>
            </a:endParaRPr>
          </a:p>
        </p:txBody>
      </p:sp>
      <p:sp>
        <p:nvSpPr>
          <p:cNvPr id="10" name="object 20">
            <a:extLst>
              <a:ext uri="{FF2B5EF4-FFF2-40B4-BE49-F238E27FC236}">
                <a16:creationId xmlns:a16="http://schemas.microsoft.com/office/drawing/2014/main" id="{EAB98D30-1FCB-1DF6-1A38-FE534D0BAC62}"/>
              </a:ext>
            </a:extLst>
          </p:cNvPr>
          <p:cNvSpPr txBox="1"/>
          <p:nvPr/>
        </p:nvSpPr>
        <p:spPr>
          <a:xfrm>
            <a:off x="13772356" y="9870634"/>
            <a:ext cx="5219701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6050" marR="5080" indent="-133985">
              <a:lnSpc>
                <a:spcPct val="100000"/>
              </a:lnSpc>
              <a:spcBef>
                <a:spcPts val="100"/>
              </a:spcBef>
            </a:pPr>
            <a:r>
              <a:rPr lang="en-US" sz="3200" spc="-5" dirty="0" err="1">
                <a:cs typeface="Source Sans Pro Light"/>
              </a:rPr>
              <a:t>Nha</a:t>
            </a:r>
            <a:r>
              <a:rPr lang="en-US" sz="3200" spc="-5" dirty="0">
                <a:cs typeface="Source Sans Pro Light"/>
              </a:rPr>
              <a:t>  Trang,  06-2023</a:t>
            </a:r>
            <a:endParaRPr lang="en-US" sz="3200" dirty="0">
              <a:cs typeface="Source Sans Pro Ligh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1" y="0"/>
            <a:ext cx="19010313" cy="1112119"/>
          </a:xfrm>
          <a:custGeom>
            <a:avLst/>
            <a:gdLst/>
            <a:ahLst/>
            <a:cxnLst/>
            <a:rect l="l" t="t" r="r" b="b"/>
            <a:pathLst>
              <a:path w="1892300" h="440055">
                <a:moveTo>
                  <a:pt x="0" y="439737"/>
                </a:moveTo>
                <a:lnTo>
                  <a:pt x="1892300" y="439737"/>
                </a:lnTo>
                <a:lnTo>
                  <a:pt x="1892300" y="0"/>
                </a:lnTo>
                <a:lnTo>
                  <a:pt x="0" y="0"/>
                </a:lnTo>
                <a:lnTo>
                  <a:pt x="0" y="439737"/>
                </a:lnTo>
                <a:close/>
              </a:path>
            </a:pathLst>
          </a:custGeom>
          <a:solidFill>
            <a:srgbClr val="009E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18356" y="317499"/>
            <a:ext cx="171450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vi-VN" sz="4400" spc="-10" dirty="0">
                <a:solidFill>
                  <a:srgbClr val="FFFFFF"/>
                </a:solidFill>
                <a:cs typeface="Source Sans Pro Light"/>
              </a:rPr>
              <a:t>Chương  2.  BÀI  TOÁN  VÀ  PHƯƠNG  PHÁP  TÌM  KIẾM  LỜI  GIẢI</a:t>
            </a:r>
            <a:endParaRPr lang="vi-VN" sz="4400" dirty="0">
              <a:cs typeface="Source Sans Pro Light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2476956" y="1434698"/>
            <a:ext cx="6019800" cy="794390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algn="just">
              <a:lnSpc>
                <a:spcPct val="130000"/>
              </a:lnSpc>
            </a:pPr>
            <a:r>
              <a:rPr lang="vi-VN" sz="4000" spc="-5" dirty="0">
                <a:cs typeface="Source Sans Pro Light"/>
              </a:rPr>
              <a:t>Một  ôtô  robot  tìm  đường  từ  Arad  đến  Bucharest.  Robot  này  không  có  bản  đồ  đầy  đủ,  nhưng  khi  nó  đến  một  thành  phố</a:t>
            </a:r>
            <a:r>
              <a:rPr lang="en-US" sz="4000" spc="-5" dirty="0">
                <a:cs typeface="Source Sans Pro Light"/>
              </a:rPr>
              <a:t>  </a:t>
            </a:r>
            <a:r>
              <a:rPr lang="vi-VN" sz="4000" spc="-5" dirty="0">
                <a:cs typeface="Source Sans Pro Light"/>
              </a:rPr>
              <a:t>mới,  nó  có  bộ  cảm  biến  đọc  được  biển  chỉ  đường  đến  các  thành  lân  cận</a:t>
            </a:r>
            <a:r>
              <a:rPr lang="en-US" sz="4000" spc="-5" dirty="0">
                <a:cs typeface="Source Sans Pro Light"/>
              </a:rPr>
              <a:t>.</a:t>
            </a:r>
            <a:endParaRPr lang="vi-VN" sz="4000" spc="-5" dirty="0">
              <a:cs typeface="Source Sans Pro Ligh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924E1B-013A-5A1C-70FC-F222A893922F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08756" y="1340319"/>
            <a:ext cx="12264817" cy="659718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085EBA3-9687-ED28-D968-C0A3AB07D4E8}"/>
              </a:ext>
            </a:extLst>
          </p:cNvPr>
          <p:cNvSpPr txBox="1"/>
          <p:nvPr/>
        </p:nvSpPr>
        <p:spPr>
          <a:xfrm>
            <a:off x="1123156" y="8500604"/>
            <a:ext cx="1021080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0" i="1" dirty="0">
                <a:solidFill>
                  <a:srgbClr val="374151"/>
                </a:solidFill>
                <a:effectLst/>
                <a:latin typeface="Söhne"/>
              </a:rPr>
              <a:t>"Artificial  Intelligence:  A  Modern  Approach”  -  Stuart  Russell  </a:t>
            </a:r>
            <a:r>
              <a:rPr lang="en-US" sz="4000" b="0" i="1" dirty="0" err="1">
                <a:solidFill>
                  <a:srgbClr val="374151"/>
                </a:solidFill>
                <a:effectLst/>
                <a:latin typeface="Söhne"/>
              </a:rPr>
              <a:t>và</a:t>
            </a:r>
            <a:r>
              <a:rPr lang="en-US" sz="4000" b="0" i="1" dirty="0">
                <a:solidFill>
                  <a:srgbClr val="374151"/>
                </a:solidFill>
                <a:effectLst/>
                <a:latin typeface="Söhne"/>
              </a:rPr>
              <a:t>  Peter  Norvig  </a:t>
            </a:r>
            <a:endParaRPr lang="en-VN" sz="4000" i="1" dirty="0"/>
          </a:p>
        </p:txBody>
      </p:sp>
    </p:spTree>
    <p:extLst>
      <p:ext uri="{BB962C8B-B14F-4D97-AF65-F5344CB8AC3E}">
        <p14:creationId xmlns:p14="http://schemas.microsoft.com/office/powerpoint/2010/main" val="26800928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1" y="0"/>
            <a:ext cx="19010313" cy="1112119"/>
          </a:xfrm>
          <a:custGeom>
            <a:avLst/>
            <a:gdLst/>
            <a:ahLst/>
            <a:cxnLst/>
            <a:rect l="l" t="t" r="r" b="b"/>
            <a:pathLst>
              <a:path w="1892300" h="440055">
                <a:moveTo>
                  <a:pt x="0" y="439737"/>
                </a:moveTo>
                <a:lnTo>
                  <a:pt x="1892300" y="439737"/>
                </a:lnTo>
                <a:lnTo>
                  <a:pt x="1892300" y="0"/>
                </a:lnTo>
                <a:lnTo>
                  <a:pt x="0" y="0"/>
                </a:lnTo>
                <a:lnTo>
                  <a:pt x="0" y="439737"/>
                </a:lnTo>
                <a:close/>
              </a:path>
            </a:pathLst>
          </a:custGeom>
          <a:solidFill>
            <a:srgbClr val="009E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18356" y="317499"/>
            <a:ext cx="171450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vi-VN" sz="4400" spc="-10" dirty="0">
                <a:solidFill>
                  <a:srgbClr val="FFFFFF"/>
                </a:solidFill>
                <a:cs typeface="Source Sans Pro Light"/>
              </a:rPr>
              <a:t>Chương  2.  BÀI  TOÁN  VÀ  PHƯƠNG  PHÁP  TÌM  KIẾM  LỜI  GIẢI</a:t>
            </a:r>
            <a:endParaRPr lang="vi-VN" sz="4400" dirty="0">
              <a:cs typeface="Source Sans Pro Light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89756" y="1160380"/>
            <a:ext cx="17205792" cy="87416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83565" marR="5080" indent="-571500" algn="just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vi-VN" sz="4000" spc="-5" dirty="0">
                <a:cs typeface="Source Sans Pro Light"/>
              </a:rPr>
              <a:t>Bài  toán  có  thể  phát  biểu  theo  5  thành  phần:</a:t>
            </a:r>
          </a:p>
          <a:p>
            <a:pPr marL="583565" marR="5080" indent="-571500" algn="just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vi-VN" sz="4000" spc="-5" dirty="0">
                <a:cs typeface="Source Sans Pro Light"/>
              </a:rPr>
              <a:t>Trạng  thái:  vị  trí  của  ôtô</a:t>
            </a:r>
          </a:p>
          <a:p>
            <a:pPr marL="583565" marR="5080" indent="-571500" algn="just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vi-VN" sz="4000" spc="-5" dirty="0">
                <a:cs typeface="Source Sans Pro Light"/>
              </a:rPr>
              <a:t>Trạng  thái  đầu:  </a:t>
            </a:r>
          </a:p>
          <a:p>
            <a:pPr marL="1497965" marR="5080" lvl="2" indent="-571500" algn="just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vi-VN" sz="4000" i="1" spc="-5" dirty="0">
                <a:cs typeface="Source Sans Pro Light"/>
              </a:rPr>
              <a:t>Thành  phố  Arad</a:t>
            </a:r>
          </a:p>
          <a:p>
            <a:pPr marL="583565" marR="5080" indent="-571500" algn="just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vi-VN" sz="4000" spc="-5" dirty="0">
                <a:cs typeface="Source Sans Pro Light"/>
              </a:rPr>
              <a:t>Trạng  thái  đích:  </a:t>
            </a:r>
          </a:p>
          <a:p>
            <a:pPr marL="1497965" marR="5080" lvl="2" indent="-571500" algn="just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vi-VN" sz="4000" i="1" spc="-5" dirty="0">
                <a:cs typeface="Source Sans Pro Light"/>
              </a:rPr>
              <a:t>Thành  phố  Bucharest</a:t>
            </a:r>
          </a:p>
          <a:p>
            <a:pPr marL="583565" marR="5080" indent="-571500" algn="just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vi-VN" sz="4000" spc="-5" dirty="0">
                <a:cs typeface="Source Sans Pro Light"/>
              </a:rPr>
              <a:t>Phép  chuyển  trạng  thái:  </a:t>
            </a:r>
          </a:p>
          <a:p>
            <a:pPr marL="1497965" marR="5080" lvl="2" indent="-571500" algn="just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vi-VN" sz="4000" i="1" spc="-5" dirty="0">
                <a:cs typeface="Source Sans Pro Light"/>
              </a:rPr>
              <a:t>từ  thành  phố  sang  thành  phố  lân  cận</a:t>
            </a:r>
          </a:p>
          <a:p>
            <a:pPr marL="583565" marR="5080" indent="-571500" algn="just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vi-VN" sz="4000" spc="-5" dirty="0">
                <a:cs typeface="Source Sans Pro Light"/>
              </a:rPr>
              <a:t>Chi  phí:  </a:t>
            </a:r>
          </a:p>
          <a:p>
            <a:pPr marL="1497965" marR="5080" lvl="2" indent="-571500" algn="just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vi-VN" sz="4000" i="1" spc="-5" dirty="0">
                <a:cs typeface="Source Sans Pro Light"/>
              </a:rPr>
              <a:t>khoảng  cách  giữa  2  thành  phố</a:t>
            </a:r>
            <a:endParaRPr lang="en-US" sz="4000" i="1" spc="-5" dirty="0">
              <a:cs typeface="Source Sans Pro Light"/>
            </a:endParaRPr>
          </a:p>
          <a:p>
            <a:pPr marL="583565" marR="5080" indent="-571500" algn="just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vi-VN" sz="4000" spc="-5" dirty="0">
                <a:cs typeface="Source Sans Pro Light"/>
              </a:rPr>
              <a:t>Một  ví  dụ  của  lời  giả</a:t>
            </a:r>
            <a:r>
              <a:rPr lang="en-US" sz="4000" spc="-5" dirty="0" err="1">
                <a:cs typeface="Source Sans Pro Light"/>
              </a:rPr>
              <a:t>i</a:t>
            </a:r>
            <a:r>
              <a:rPr lang="vi-VN" sz="4000" spc="-5" dirty="0">
                <a:cs typeface="Source Sans Pro Light"/>
              </a:rPr>
              <a:t>:  </a:t>
            </a:r>
            <a:r>
              <a:rPr lang="vi-VN" sz="4000" spc="-5" dirty="0">
                <a:solidFill>
                  <a:srgbClr val="FF0000"/>
                </a:solidFill>
                <a:cs typeface="Source Sans Pro Light"/>
              </a:rPr>
              <a:t>Arad  </a:t>
            </a:r>
            <a:r>
              <a:rPr lang="vi-VN" sz="4000" spc="-5" dirty="0">
                <a:solidFill>
                  <a:srgbClr val="FF0000"/>
                </a:solidFill>
                <a:cs typeface="Source Sans Pro Light"/>
                <a:sym typeface="Wingdings" panose="05000000000000000000" pitchFamily="2" charset="2"/>
              </a:rPr>
              <a:t></a:t>
            </a:r>
            <a:r>
              <a:rPr lang="en-US" sz="4000" spc="-5" dirty="0">
                <a:solidFill>
                  <a:srgbClr val="FF0000"/>
                </a:solidFill>
                <a:cs typeface="Source Sans Pro Light"/>
                <a:sym typeface="Wingdings" panose="05000000000000000000" pitchFamily="2" charset="2"/>
              </a:rPr>
              <a:t>  </a:t>
            </a:r>
            <a:r>
              <a:rPr lang="vi-VN" sz="4000" spc="-5" dirty="0">
                <a:solidFill>
                  <a:srgbClr val="FF0000"/>
                </a:solidFill>
                <a:cs typeface="Source Sans Pro Light"/>
              </a:rPr>
              <a:t>Sibiu  </a:t>
            </a:r>
            <a:r>
              <a:rPr lang="vi-VN" sz="4000" spc="-5" dirty="0">
                <a:solidFill>
                  <a:srgbClr val="FF0000"/>
                </a:solidFill>
                <a:cs typeface="Source Sans Pro Light"/>
                <a:sym typeface="Wingdings" panose="05000000000000000000" pitchFamily="2" charset="2"/>
              </a:rPr>
              <a:t></a:t>
            </a:r>
            <a:r>
              <a:rPr lang="en-US" sz="4000" spc="-5" dirty="0">
                <a:solidFill>
                  <a:srgbClr val="FF0000"/>
                </a:solidFill>
                <a:cs typeface="Source Sans Pro Light"/>
                <a:sym typeface="Wingdings" panose="05000000000000000000" pitchFamily="2" charset="2"/>
              </a:rPr>
              <a:t>  </a:t>
            </a:r>
            <a:r>
              <a:rPr lang="vi-VN" sz="4000" spc="-5" dirty="0">
                <a:solidFill>
                  <a:srgbClr val="FF0000"/>
                </a:solidFill>
                <a:cs typeface="Source Sans Pro Light"/>
              </a:rPr>
              <a:t>Fagaras  </a:t>
            </a:r>
            <a:r>
              <a:rPr lang="vi-VN" sz="4000" spc="-5" dirty="0">
                <a:solidFill>
                  <a:srgbClr val="FF0000"/>
                </a:solidFill>
                <a:cs typeface="Source Sans Pro Light"/>
                <a:sym typeface="Wingdings" panose="05000000000000000000" pitchFamily="2" charset="2"/>
              </a:rPr>
              <a:t></a:t>
            </a:r>
            <a:r>
              <a:rPr lang="en-US" sz="4000" spc="-5" dirty="0">
                <a:solidFill>
                  <a:srgbClr val="FF0000"/>
                </a:solidFill>
                <a:cs typeface="Source Sans Pro Light"/>
                <a:sym typeface="Wingdings" panose="05000000000000000000" pitchFamily="2" charset="2"/>
              </a:rPr>
              <a:t>    </a:t>
            </a:r>
            <a:r>
              <a:rPr lang="vi-VN" sz="4000" spc="-5" dirty="0">
                <a:solidFill>
                  <a:srgbClr val="FF0000"/>
                </a:solidFill>
                <a:cs typeface="Source Sans Pro Light"/>
              </a:rPr>
              <a:t>Bucharest</a:t>
            </a:r>
            <a:r>
              <a:rPr lang="vi-VN" sz="4000" spc="-5" dirty="0">
                <a:cs typeface="Source Sans Pro Light"/>
              </a:rPr>
              <a:t>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024939F-DD03-45E0-D91D-D3AD746CFE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62156" y="1689100"/>
            <a:ext cx="10295466" cy="57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1682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85771E8-AA1F-3E0D-3C20-717B9AFA960E}"/>
              </a:ext>
            </a:extLst>
          </p:cNvPr>
          <p:cNvSpPr/>
          <p:nvPr/>
        </p:nvSpPr>
        <p:spPr>
          <a:xfrm>
            <a:off x="-1" y="2146301"/>
            <a:ext cx="16591757" cy="838200"/>
          </a:xfrm>
          <a:custGeom>
            <a:avLst/>
            <a:gdLst>
              <a:gd name="connsiteX0" fmla="*/ 0 w 19044896"/>
              <a:gd name="connsiteY0" fmla="*/ 0 h 814838"/>
              <a:gd name="connsiteX1" fmla="*/ 17382432 w 19044896"/>
              <a:gd name="connsiteY1" fmla="*/ 0 h 814838"/>
              <a:gd name="connsiteX2" fmla="*/ 18288000 w 19044896"/>
              <a:gd name="connsiteY2" fmla="*/ 0 h 814838"/>
              <a:gd name="connsiteX3" fmla="*/ 18726162 w 19044896"/>
              <a:gd name="connsiteY3" fmla="*/ 0 h 814838"/>
              <a:gd name="connsiteX4" fmla="*/ 19044896 w 19044896"/>
              <a:gd name="connsiteY4" fmla="*/ 407419 h 814838"/>
              <a:gd name="connsiteX5" fmla="*/ 18726162 w 19044896"/>
              <a:gd name="connsiteY5" fmla="*/ 814838 h 814838"/>
              <a:gd name="connsiteX6" fmla="*/ 18288000 w 19044896"/>
              <a:gd name="connsiteY6" fmla="*/ 814838 h 814838"/>
              <a:gd name="connsiteX7" fmla="*/ 17382432 w 19044896"/>
              <a:gd name="connsiteY7" fmla="*/ 814838 h 814838"/>
              <a:gd name="connsiteX8" fmla="*/ 0 w 19044896"/>
              <a:gd name="connsiteY8" fmla="*/ 814838 h 814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044896" h="814838">
                <a:moveTo>
                  <a:pt x="0" y="0"/>
                </a:moveTo>
                <a:lnTo>
                  <a:pt x="17382432" y="0"/>
                </a:lnTo>
                <a:lnTo>
                  <a:pt x="18288000" y="0"/>
                </a:lnTo>
                <a:lnTo>
                  <a:pt x="18726162" y="0"/>
                </a:lnTo>
                <a:cubicBezTo>
                  <a:pt x="18902178" y="0"/>
                  <a:pt x="19044896" y="182396"/>
                  <a:pt x="19044896" y="407419"/>
                </a:cubicBezTo>
                <a:cubicBezTo>
                  <a:pt x="19044896" y="632443"/>
                  <a:pt x="18902178" y="814838"/>
                  <a:pt x="18726162" y="814838"/>
                </a:cubicBezTo>
                <a:lnTo>
                  <a:pt x="18288000" y="814838"/>
                </a:lnTo>
                <a:lnTo>
                  <a:pt x="17382432" y="814838"/>
                </a:lnTo>
                <a:lnTo>
                  <a:pt x="0" y="814838"/>
                </a:lnTo>
                <a:close/>
              </a:path>
            </a:pathLst>
          </a:cu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object 2"/>
          <p:cNvSpPr/>
          <p:nvPr/>
        </p:nvSpPr>
        <p:spPr>
          <a:xfrm>
            <a:off x="-1" y="0"/>
            <a:ext cx="19010313" cy="1112119"/>
          </a:xfrm>
          <a:custGeom>
            <a:avLst/>
            <a:gdLst/>
            <a:ahLst/>
            <a:cxnLst/>
            <a:rect l="l" t="t" r="r" b="b"/>
            <a:pathLst>
              <a:path w="1892300" h="440055">
                <a:moveTo>
                  <a:pt x="0" y="439737"/>
                </a:moveTo>
                <a:lnTo>
                  <a:pt x="1892300" y="439737"/>
                </a:lnTo>
                <a:lnTo>
                  <a:pt x="1892300" y="0"/>
                </a:lnTo>
                <a:lnTo>
                  <a:pt x="0" y="0"/>
                </a:lnTo>
                <a:lnTo>
                  <a:pt x="0" y="439737"/>
                </a:lnTo>
                <a:close/>
              </a:path>
            </a:pathLst>
          </a:custGeom>
          <a:solidFill>
            <a:srgbClr val="009E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18356" y="317499"/>
            <a:ext cx="171450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vi-VN" sz="4400" spc="-10" dirty="0">
                <a:solidFill>
                  <a:srgbClr val="FFFFFF"/>
                </a:solidFill>
                <a:cs typeface="Source Sans Pro Light"/>
              </a:rPr>
              <a:t>Chương  2.  BÀI  TOÁN  VÀ  PHƯƠNG  PHÁP  TÌM  KIẾM  LỜI  GIẢI</a:t>
            </a:r>
            <a:endParaRPr lang="vi-VN" sz="4400" dirty="0">
              <a:cs typeface="Source Sans Pro Light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522CD6F9-FAAB-EBF2-2F61-7ECBAB9ACB1A}"/>
              </a:ext>
            </a:extLst>
          </p:cNvPr>
          <p:cNvSpPr/>
          <p:nvPr/>
        </p:nvSpPr>
        <p:spPr>
          <a:xfrm>
            <a:off x="-1" y="1124818"/>
            <a:ext cx="18572957" cy="1000863"/>
          </a:xfrm>
          <a:custGeom>
            <a:avLst/>
            <a:gdLst>
              <a:gd name="connsiteX0" fmla="*/ 0 w 19044896"/>
              <a:gd name="connsiteY0" fmla="*/ 0 h 814838"/>
              <a:gd name="connsiteX1" fmla="*/ 17382432 w 19044896"/>
              <a:gd name="connsiteY1" fmla="*/ 0 h 814838"/>
              <a:gd name="connsiteX2" fmla="*/ 18288000 w 19044896"/>
              <a:gd name="connsiteY2" fmla="*/ 0 h 814838"/>
              <a:gd name="connsiteX3" fmla="*/ 18726162 w 19044896"/>
              <a:gd name="connsiteY3" fmla="*/ 0 h 814838"/>
              <a:gd name="connsiteX4" fmla="*/ 19044896 w 19044896"/>
              <a:gd name="connsiteY4" fmla="*/ 407419 h 814838"/>
              <a:gd name="connsiteX5" fmla="*/ 18726162 w 19044896"/>
              <a:gd name="connsiteY5" fmla="*/ 814838 h 814838"/>
              <a:gd name="connsiteX6" fmla="*/ 18288000 w 19044896"/>
              <a:gd name="connsiteY6" fmla="*/ 814838 h 814838"/>
              <a:gd name="connsiteX7" fmla="*/ 17382432 w 19044896"/>
              <a:gd name="connsiteY7" fmla="*/ 814838 h 814838"/>
              <a:gd name="connsiteX8" fmla="*/ 0 w 19044896"/>
              <a:gd name="connsiteY8" fmla="*/ 814838 h 814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044896" h="814838">
                <a:moveTo>
                  <a:pt x="0" y="0"/>
                </a:moveTo>
                <a:lnTo>
                  <a:pt x="17382432" y="0"/>
                </a:lnTo>
                <a:lnTo>
                  <a:pt x="18288000" y="0"/>
                </a:lnTo>
                <a:lnTo>
                  <a:pt x="18726162" y="0"/>
                </a:lnTo>
                <a:cubicBezTo>
                  <a:pt x="18902178" y="0"/>
                  <a:pt x="19044896" y="182396"/>
                  <a:pt x="19044896" y="407419"/>
                </a:cubicBezTo>
                <a:cubicBezTo>
                  <a:pt x="19044896" y="632443"/>
                  <a:pt x="18902178" y="814838"/>
                  <a:pt x="18726162" y="814838"/>
                </a:cubicBezTo>
                <a:lnTo>
                  <a:pt x="18288000" y="814838"/>
                </a:lnTo>
                <a:lnTo>
                  <a:pt x="17382432" y="814838"/>
                </a:lnTo>
                <a:lnTo>
                  <a:pt x="0" y="814838"/>
                </a:lnTo>
                <a:close/>
              </a:path>
            </a:pathLst>
          </a:custGeom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object 20">
            <a:extLst>
              <a:ext uri="{FF2B5EF4-FFF2-40B4-BE49-F238E27FC236}">
                <a16:creationId xmlns:a16="http://schemas.microsoft.com/office/drawing/2014/main" id="{E2933155-9A1C-13AF-46B7-606C90AB82AD}"/>
              </a:ext>
            </a:extLst>
          </p:cNvPr>
          <p:cNvSpPr txBox="1"/>
          <p:nvPr/>
        </p:nvSpPr>
        <p:spPr>
          <a:xfrm>
            <a:off x="1336434" y="2179925"/>
            <a:ext cx="17205792" cy="86712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83565" marR="5080" indent="-571500" algn="just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vi-VN" sz="4000" spc="-5" dirty="0">
                <a:cs typeface="Source Sans Pro Light"/>
              </a:rPr>
              <a:t>Không  gian  trạng  thái  của  bài  toán</a:t>
            </a:r>
            <a:endParaRPr lang="en-US" sz="4000" spc="-5" dirty="0">
              <a:cs typeface="Source Sans Pro Light"/>
            </a:endParaRPr>
          </a:p>
          <a:p>
            <a:pPr marL="1040765" marR="5080" lvl="1" indent="-571500" algn="just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vi-VN" sz="3600" spc="-5" dirty="0">
                <a:cs typeface="Source Sans Pro Light"/>
              </a:rPr>
              <a:t>Mỗi  bài  toán  với  5  thành  phần  như  mô  tả  ở  trên,  chúng  ta  có  thể  xây  dựng  được  một  cấu</a:t>
            </a:r>
            <a:r>
              <a:rPr lang="en-US" sz="3600" spc="-5" dirty="0">
                <a:cs typeface="Source Sans Pro Light"/>
              </a:rPr>
              <a:t>  </a:t>
            </a:r>
            <a:r>
              <a:rPr lang="vi-VN" sz="3600" spc="-5" dirty="0">
                <a:cs typeface="Source Sans Pro Light"/>
              </a:rPr>
              <a:t>trúc  đồ  thị  với  </a:t>
            </a:r>
            <a:r>
              <a:rPr lang="vi-VN" sz="3600" b="1" spc="-5" dirty="0">
                <a:cs typeface="Source Sans Pro Light"/>
              </a:rPr>
              <a:t>các  nút  là  các  trạng  thái  của  bài  toán</a:t>
            </a:r>
            <a:r>
              <a:rPr lang="vi-VN" sz="3600" spc="-5" dirty="0">
                <a:cs typeface="Source Sans Pro Light"/>
              </a:rPr>
              <a:t>,  các  </a:t>
            </a:r>
            <a:r>
              <a:rPr lang="vi-VN" sz="3600" b="1" spc="-5" dirty="0">
                <a:cs typeface="Source Sans Pro Light"/>
              </a:rPr>
              <a:t>cung  là  phép  chuyển  trạng  thái</a:t>
            </a:r>
            <a:r>
              <a:rPr lang="vi-VN" sz="3600" spc="-5" dirty="0">
                <a:cs typeface="Source Sans Pro Light"/>
              </a:rPr>
              <a:t>.  Không  gian  trạng  thái  có  thể  là</a:t>
            </a:r>
            <a:r>
              <a:rPr lang="en-US" sz="3600" spc="-5" dirty="0">
                <a:cs typeface="Source Sans Pro Light"/>
              </a:rPr>
              <a:t>  </a:t>
            </a:r>
            <a:r>
              <a:rPr lang="vi-VN" sz="3600" spc="-5" dirty="0">
                <a:cs typeface="Source Sans Pro Light"/>
              </a:rPr>
              <a:t>vô  hạn  hoặc  hữu  hạn.  Ví  dụ,  với  bài  toán  di  chuyển  8  số  trên  bàn  cờ,  không  gian  trạng</a:t>
            </a:r>
            <a:r>
              <a:rPr lang="en-US" sz="3600" spc="-5" dirty="0">
                <a:cs typeface="Source Sans Pro Light"/>
              </a:rPr>
              <a:t>  </a:t>
            </a:r>
            <a:r>
              <a:rPr lang="vi-VN" sz="3600" spc="-5" dirty="0">
                <a:cs typeface="Source Sans Pro Light"/>
              </a:rPr>
              <a:t>thái  có  số  lượng  là  8!</a:t>
            </a:r>
            <a:endParaRPr lang="en-US" sz="3600" spc="-5" dirty="0">
              <a:cs typeface="Source Sans Pro Light"/>
            </a:endParaRPr>
          </a:p>
          <a:p>
            <a:pPr marL="1040765" marR="5080" lvl="1" indent="-571500" algn="just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vi-VN" sz="3600" spc="-5" dirty="0">
                <a:cs typeface="Source Sans Pro Light"/>
              </a:rPr>
              <a:t>Lời  giải  của  bài  toán  là  một  đường  đi  trong  không  gian  trạng  thái  có  </a:t>
            </a:r>
            <a:r>
              <a:rPr lang="vi-VN" sz="3600" b="1" spc="-5" dirty="0">
                <a:cs typeface="Source Sans Pro Light"/>
              </a:rPr>
              <a:t>điểm  đầu  là  trạng</a:t>
            </a:r>
            <a:r>
              <a:rPr lang="en-US" sz="3600" b="1" spc="-5" dirty="0">
                <a:cs typeface="Source Sans Pro Light"/>
              </a:rPr>
              <a:t>  </a:t>
            </a:r>
            <a:r>
              <a:rPr lang="vi-VN" sz="3600" b="1" spc="-5" dirty="0">
                <a:cs typeface="Source Sans Pro Light"/>
              </a:rPr>
              <a:t>thái  đầu  và  điểm  cuối  là  trạng  thái  đích</a:t>
            </a:r>
            <a:r>
              <a:rPr lang="vi-VN" sz="3600" spc="-5" dirty="0">
                <a:cs typeface="Source Sans Pro Light"/>
              </a:rPr>
              <a:t>.  Nếu  không  gian  trạng  thái  của  bài  toán  là  nhỏ,  có</a:t>
            </a:r>
            <a:r>
              <a:rPr lang="en-US" sz="3600" spc="-5" dirty="0">
                <a:cs typeface="Source Sans Pro Light"/>
              </a:rPr>
              <a:t>  </a:t>
            </a:r>
            <a:r>
              <a:rPr lang="vi-VN" sz="3600" spc="-5" dirty="0">
                <a:cs typeface="Source Sans Pro Light"/>
              </a:rPr>
              <a:t>thể  liệt  kê  và  lưu  vừa  trong  bộ  nhớ  của  máy  tính  thì  việc  tìm  đường  đi  trong  không  gian</a:t>
            </a:r>
            <a:r>
              <a:rPr lang="en-US" sz="3600" spc="-5" dirty="0">
                <a:cs typeface="Source Sans Pro Light"/>
              </a:rPr>
              <a:t>  </a:t>
            </a:r>
            <a:r>
              <a:rPr lang="vi-VN" sz="3600" spc="-5" dirty="0">
                <a:cs typeface="Source Sans Pro Light"/>
              </a:rPr>
              <a:t>trạng  thái  có  thể  áp  dụng  các  thuật  toán  tìm  đường  đi  trong  lý  thuyết  đồ  thị.  </a:t>
            </a:r>
          </a:p>
        </p:txBody>
      </p:sp>
      <p:sp>
        <p:nvSpPr>
          <p:cNvPr id="8" name="object 20">
            <a:extLst>
              <a:ext uri="{FF2B5EF4-FFF2-40B4-BE49-F238E27FC236}">
                <a16:creationId xmlns:a16="http://schemas.microsoft.com/office/drawing/2014/main" id="{741827C7-EE84-B4FC-9E5C-303839CC7A00}"/>
              </a:ext>
            </a:extLst>
          </p:cNvPr>
          <p:cNvSpPr txBox="1"/>
          <p:nvPr/>
        </p:nvSpPr>
        <p:spPr>
          <a:xfrm>
            <a:off x="757564" y="1179062"/>
            <a:ext cx="17205792" cy="81483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83565" marR="5080" indent="-571500" algn="just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vi-VN" sz="4400" spc="-5" dirty="0">
                <a:cs typeface="Source Sans Pro Light"/>
              </a:rPr>
              <a:t>Giải  thuật  tổng  quát  tìm  kiếm  lời  giải</a:t>
            </a:r>
          </a:p>
        </p:txBody>
      </p:sp>
    </p:spTree>
    <p:extLst>
      <p:ext uri="{BB962C8B-B14F-4D97-AF65-F5344CB8AC3E}">
        <p14:creationId xmlns:p14="http://schemas.microsoft.com/office/powerpoint/2010/main" val="3980147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1" y="0"/>
            <a:ext cx="19010313" cy="1112119"/>
          </a:xfrm>
          <a:custGeom>
            <a:avLst/>
            <a:gdLst/>
            <a:ahLst/>
            <a:cxnLst/>
            <a:rect l="l" t="t" r="r" b="b"/>
            <a:pathLst>
              <a:path w="1892300" h="440055">
                <a:moveTo>
                  <a:pt x="0" y="439737"/>
                </a:moveTo>
                <a:lnTo>
                  <a:pt x="1892300" y="439737"/>
                </a:lnTo>
                <a:lnTo>
                  <a:pt x="1892300" y="0"/>
                </a:lnTo>
                <a:lnTo>
                  <a:pt x="0" y="0"/>
                </a:lnTo>
                <a:lnTo>
                  <a:pt x="0" y="439737"/>
                </a:lnTo>
                <a:close/>
              </a:path>
            </a:pathLst>
          </a:custGeom>
          <a:solidFill>
            <a:srgbClr val="009E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18356" y="317499"/>
            <a:ext cx="171450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vi-VN" sz="4400" spc="-10" dirty="0">
                <a:solidFill>
                  <a:srgbClr val="FFFFFF"/>
                </a:solidFill>
                <a:cs typeface="Source Sans Pro Light"/>
              </a:rPr>
              <a:t>Chương  2.  BÀI  TOÁN  VÀ  PHƯƠNG  PHÁP  TÌM  KIẾM  LỜI  GIẢI</a:t>
            </a:r>
            <a:endParaRPr lang="vi-VN" sz="4400" dirty="0">
              <a:cs typeface="Source Sans Pro Light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522CD6F9-FAAB-EBF2-2F61-7ECBAB9ACB1A}"/>
              </a:ext>
            </a:extLst>
          </p:cNvPr>
          <p:cNvSpPr/>
          <p:nvPr/>
        </p:nvSpPr>
        <p:spPr>
          <a:xfrm>
            <a:off x="0" y="1124818"/>
            <a:ext cx="17963356" cy="1000863"/>
          </a:xfrm>
          <a:custGeom>
            <a:avLst/>
            <a:gdLst>
              <a:gd name="connsiteX0" fmla="*/ 0 w 19044896"/>
              <a:gd name="connsiteY0" fmla="*/ 0 h 814838"/>
              <a:gd name="connsiteX1" fmla="*/ 17382432 w 19044896"/>
              <a:gd name="connsiteY1" fmla="*/ 0 h 814838"/>
              <a:gd name="connsiteX2" fmla="*/ 18288000 w 19044896"/>
              <a:gd name="connsiteY2" fmla="*/ 0 h 814838"/>
              <a:gd name="connsiteX3" fmla="*/ 18726162 w 19044896"/>
              <a:gd name="connsiteY3" fmla="*/ 0 h 814838"/>
              <a:gd name="connsiteX4" fmla="*/ 19044896 w 19044896"/>
              <a:gd name="connsiteY4" fmla="*/ 407419 h 814838"/>
              <a:gd name="connsiteX5" fmla="*/ 18726162 w 19044896"/>
              <a:gd name="connsiteY5" fmla="*/ 814838 h 814838"/>
              <a:gd name="connsiteX6" fmla="*/ 18288000 w 19044896"/>
              <a:gd name="connsiteY6" fmla="*/ 814838 h 814838"/>
              <a:gd name="connsiteX7" fmla="*/ 17382432 w 19044896"/>
              <a:gd name="connsiteY7" fmla="*/ 814838 h 814838"/>
              <a:gd name="connsiteX8" fmla="*/ 0 w 19044896"/>
              <a:gd name="connsiteY8" fmla="*/ 814838 h 814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044896" h="814838">
                <a:moveTo>
                  <a:pt x="0" y="0"/>
                </a:moveTo>
                <a:lnTo>
                  <a:pt x="17382432" y="0"/>
                </a:lnTo>
                <a:lnTo>
                  <a:pt x="18288000" y="0"/>
                </a:lnTo>
                <a:lnTo>
                  <a:pt x="18726162" y="0"/>
                </a:lnTo>
                <a:cubicBezTo>
                  <a:pt x="18902178" y="0"/>
                  <a:pt x="19044896" y="182396"/>
                  <a:pt x="19044896" y="407419"/>
                </a:cubicBezTo>
                <a:cubicBezTo>
                  <a:pt x="19044896" y="632443"/>
                  <a:pt x="18902178" y="814838"/>
                  <a:pt x="18726162" y="814838"/>
                </a:cubicBezTo>
                <a:lnTo>
                  <a:pt x="18288000" y="814838"/>
                </a:lnTo>
                <a:lnTo>
                  <a:pt x="17382432" y="814838"/>
                </a:lnTo>
                <a:lnTo>
                  <a:pt x="0" y="814838"/>
                </a:lnTo>
                <a:close/>
              </a:path>
            </a:pathLst>
          </a:custGeom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object 20">
            <a:extLst>
              <a:ext uri="{FF2B5EF4-FFF2-40B4-BE49-F238E27FC236}">
                <a16:creationId xmlns:a16="http://schemas.microsoft.com/office/drawing/2014/main" id="{741827C7-EE84-B4FC-9E5C-303839CC7A00}"/>
              </a:ext>
            </a:extLst>
          </p:cNvPr>
          <p:cNvSpPr txBox="1"/>
          <p:nvPr/>
        </p:nvSpPr>
        <p:spPr>
          <a:xfrm>
            <a:off x="757564" y="1179062"/>
            <a:ext cx="17205792" cy="81483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83565" marR="5080" indent="-571500" algn="just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vi-VN" sz="4400" spc="-5" dirty="0">
                <a:cs typeface="Source Sans Pro Light"/>
              </a:rPr>
              <a:t>Giải  thuật  tổng  quát  tìm  kiếm  lời  giải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C5B4F7-32DF-EEEE-BEF3-874A0516D5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4756" y="2265718"/>
            <a:ext cx="11315701" cy="5268627"/>
          </a:xfrm>
          <a:prstGeom prst="rect">
            <a:avLst/>
          </a:prstGeom>
        </p:spPr>
      </p:pic>
      <p:sp>
        <p:nvSpPr>
          <p:cNvPr id="10" name="object 20">
            <a:extLst>
              <a:ext uri="{FF2B5EF4-FFF2-40B4-BE49-F238E27FC236}">
                <a16:creationId xmlns:a16="http://schemas.microsoft.com/office/drawing/2014/main" id="{39BC24B2-62B1-3148-CA14-E07E80AD760F}"/>
              </a:ext>
            </a:extLst>
          </p:cNvPr>
          <p:cNvSpPr txBox="1"/>
          <p:nvPr/>
        </p:nvSpPr>
        <p:spPr>
          <a:xfrm>
            <a:off x="1808374" y="7806162"/>
            <a:ext cx="16748592" cy="210942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83565" marR="5080" indent="-571500" algn="just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en-US" sz="3600" spc="-5" dirty="0" err="1">
                <a:cs typeface="Source Sans Pro Light"/>
              </a:rPr>
              <a:t>Tìm</a:t>
            </a:r>
            <a:r>
              <a:rPr lang="en-US" sz="3600" spc="-5" dirty="0">
                <a:cs typeface="Source Sans Pro Light"/>
              </a:rPr>
              <a:t>  </a:t>
            </a:r>
            <a:r>
              <a:rPr lang="en-US" sz="3600" spc="-5" dirty="0" err="1">
                <a:cs typeface="Source Sans Pro Light"/>
              </a:rPr>
              <a:t>kiếm</a:t>
            </a:r>
            <a:r>
              <a:rPr lang="en-US" sz="3600" spc="-5" dirty="0">
                <a:cs typeface="Source Sans Pro Light"/>
              </a:rPr>
              <a:t>  </a:t>
            </a:r>
            <a:r>
              <a:rPr lang="en-US" sz="3600" spc="-5" dirty="0" err="1">
                <a:cs typeface="Source Sans Pro Light"/>
              </a:rPr>
              <a:t>theo</a:t>
            </a:r>
            <a:r>
              <a:rPr lang="en-US" sz="3600" spc="-5" dirty="0">
                <a:cs typeface="Source Sans Pro Light"/>
              </a:rPr>
              <a:t>  </a:t>
            </a:r>
            <a:r>
              <a:rPr lang="en-US" sz="3600" spc="-5" dirty="0" err="1">
                <a:cs typeface="Source Sans Pro Light"/>
              </a:rPr>
              <a:t>chiều</a:t>
            </a:r>
            <a:r>
              <a:rPr lang="en-US" sz="3600" spc="-5" dirty="0">
                <a:cs typeface="Source Sans Pro Light"/>
              </a:rPr>
              <a:t>  </a:t>
            </a:r>
            <a:r>
              <a:rPr lang="en-US" sz="3600" spc="-5" dirty="0" err="1">
                <a:cs typeface="Source Sans Pro Light"/>
              </a:rPr>
              <a:t>rộng</a:t>
            </a:r>
            <a:r>
              <a:rPr lang="en-US" sz="3600" spc="-5" dirty="0">
                <a:cs typeface="Source Sans Pro Light"/>
              </a:rPr>
              <a:t>  (</a:t>
            </a:r>
            <a:r>
              <a:rPr lang="vi-VN" sz="3600" spc="-5" dirty="0">
                <a:cs typeface="Source Sans Pro Light"/>
              </a:rPr>
              <a:t>nút  lá  nào  xuất  hiện  trong</a:t>
            </a:r>
            <a:r>
              <a:rPr lang="en-US" sz="3600" spc="-5" dirty="0">
                <a:cs typeface="Source Sans Pro Light"/>
              </a:rPr>
              <a:t>  </a:t>
            </a:r>
            <a:r>
              <a:rPr lang="vi-VN" sz="3600" spc="-5" dirty="0">
                <a:cs typeface="Source Sans Pro Light"/>
              </a:rPr>
              <a:t>cây  sớm  hơn  thì  được  chọn  trước  để  phát  triển  cây</a:t>
            </a:r>
            <a:r>
              <a:rPr lang="en-US" sz="3600" spc="-5" dirty="0">
                <a:cs typeface="Source Sans Pro Light"/>
              </a:rPr>
              <a:t>).  </a:t>
            </a:r>
          </a:p>
          <a:p>
            <a:pPr marL="583565" marR="5080" indent="-571500" algn="just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en-US" sz="3600" spc="-5" dirty="0" err="1">
                <a:cs typeface="Source Sans Pro Light"/>
              </a:rPr>
              <a:t>Tìm</a:t>
            </a:r>
            <a:r>
              <a:rPr lang="en-US" sz="3600" spc="-5" dirty="0">
                <a:cs typeface="Source Sans Pro Light"/>
              </a:rPr>
              <a:t>  </a:t>
            </a:r>
            <a:r>
              <a:rPr lang="en-US" sz="3600" spc="-5" dirty="0" err="1">
                <a:cs typeface="Source Sans Pro Light"/>
              </a:rPr>
              <a:t>kiếm</a:t>
            </a:r>
            <a:r>
              <a:rPr lang="en-US" sz="3600" spc="-5" dirty="0">
                <a:cs typeface="Source Sans Pro Light"/>
              </a:rPr>
              <a:t>  </a:t>
            </a:r>
            <a:r>
              <a:rPr lang="en-US" sz="3600" spc="-5" dirty="0" err="1">
                <a:cs typeface="Source Sans Pro Light"/>
              </a:rPr>
              <a:t>theo</a:t>
            </a:r>
            <a:r>
              <a:rPr lang="en-US" sz="3600" spc="-5" dirty="0">
                <a:cs typeface="Source Sans Pro Light"/>
              </a:rPr>
              <a:t>  </a:t>
            </a:r>
            <a:r>
              <a:rPr lang="en-US" sz="3600" spc="-5" dirty="0" err="1">
                <a:cs typeface="Source Sans Pro Light"/>
              </a:rPr>
              <a:t>chiều</a:t>
            </a:r>
            <a:r>
              <a:rPr lang="en-US" sz="3600" spc="-5" dirty="0">
                <a:cs typeface="Source Sans Pro Light"/>
              </a:rPr>
              <a:t>  </a:t>
            </a:r>
            <a:r>
              <a:rPr lang="en-US" sz="3600" spc="-5" dirty="0" err="1">
                <a:cs typeface="Source Sans Pro Light"/>
              </a:rPr>
              <a:t>sâu</a:t>
            </a:r>
            <a:r>
              <a:rPr lang="en-US" sz="3600" spc="-5" dirty="0">
                <a:cs typeface="Source Sans Pro Light"/>
              </a:rPr>
              <a:t>  (</a:t>
            </a:r>
            <a:r>
              <a:rPr lang="en-US" sz="3600" spc="-5" dirty="0" err="1">
                <a:cs typeface="Source Sans Pro Light"/>
              </a:rPr>
              <a:t>ngược</a:t>
            </a:r>
            <a:r>
              <a:rPr lang="en-US" sz="3600" spc="-5" dirty="0">
                <a:cs typeface="Source Sans Pro Light"/>
              </a:rPr>
              <a:t>  </a:t>
            </a:r>
            <a:r>
              <a:rPr lang="en-US" sz="3600" spc="-5" dirty="0" err="1">
                <a:cs typeface="Source Sans Pro Light"/>
              </a:rPr>
              <a:t>lại</a:t>
            </a:r>
            <a:r>
              <a:rPr lang="en-US" sz="3600" spc="-5" dirty="0">
                <a:cs typeface="Source Sans Pro Light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4062865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85771E8-AA1F-3E0D-3C20-717B9AFA960E}"/>
              </a:ext>
            </a:extLst>
          </p:cNvPr>
          <p:cNvSpPr/>
          <p:nvPr/>
        </p:nvSpPr>
        <p:spPr>
          <a:xfrm>
            <a:off x="-1" y="2146301"/>
            <a:ext cx="16591757" cy="838200"/>
          </a:xfrm>
          <a:custGeom>
            <a:avLst/>
            <a:gdLst>
              <a:gd name="connsiteX0" fmla="*/ 0 w 19044896"/>
              <a:gd name="connsiteY0" fmla="*/ 0 h 814838"/>
              <a:gd name="connsiteX1" fmla="*/ 17382432 w 19044896"/>
              <a:gd name="connsiteY1" fmla="*/ 0 h 814838"/>
              <a:gd name="connsiteX2" fmla="*/ 18288000 w 19044896"/>
              <a:gd name="connsiteY2" fmla="*/ 0 h 814838"/>
              <a:gd name="connsiteX3" fmla="*/ 18726162 w 19044896"/>
              <a:gd name="connsiteY3" fmla="*/ 0 h 814838"/>
              <a:gd name="connsiteX4" fmla="*/ 19044896 w 19044896"/>
              <a:gd name="connsiteY4" fmla="*/ 407419 h 814838"/>
              <a:gd name="connsiteX5" fmla="*/ 18726162 w 19044896"/>
              <a:gd name="connsiteY5" fmla="*/ 814838 h 814838"/>
              <a:gd name="connsiteX6" fmla="*/ 18288000 w 19044896"/>
              <a:gd name="connsiteY6" fmla="*/ 814838 h 814838"/>
              <a:gd name="connsiteX7" fmla="*/ 17382432 w 19044896"/>
              <a:gd name="connsiteY7" fmla="*/ 814838 h 814838"/>
              <a:gd name="connsiteX8" fmla="*/ 0 w 19044896"/>
              <a:gd name="connsiteY8" fmla="*/ 814838 h 814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044896" h="814838">
                <a:moveTo>
                  <a:pt x="0" y="0"/>
                </a:moveTo>
                <a:lnTo>
                  <a:pt x="17382432" y="0"/>
                </a:lnTo>
                <a:lnTo>
                  <a:pt x="18288000" y="0"/>
                </a:lnTo>
                <a:lnTo>
                  <a:pt x="18726162" y="0"/>
                </a:lnTo>
                <a:cubicBezTo>
                  <a:pt x="18902178" y="0"/>
                  <a:pt x="19044896" y="182396"/>
                  <a:pt x="19044896" y="407419"/>
                </a:cubicBezTo>
                <a:cubicBezTo>
                  <a:pt x="19044896" y="632443"/>
                  <a:pt x="18902178" y="814838"/>
                  <a:pt x="18726162" y="814838"/>
                </a:cubicBezTo>
                <a:lnTo>
                  <a:pt x="18288000" y="814838"/>
                </a:lnTo>
                <a:lnTo>
                  <a:pt x="17382432" y="814838"/>
                </a:lnTo>
                <a:lnTo>
                  <a:pt x="0" y="814838"/>
                </a:lnTo>
                <a:close/>
              </a:path>
            </a:pathLst>
          </a:cu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object 2"/>
          <p:cNvSpPr/>
          <p:nvPr/>
        </p:nvSpPr>
        <p:spPr>
          <a:xfrm>
            <a:off x="-1" y="0"/>
            <a:ext cx="19010313" cy="1112119"/>
          </a:xfrm>
          <a:custGeom>
            <a:avLst/>
            <a:gdLst/>
            <a:ahLst/>
            <a:cxnLst/>
            <a:rect l="l" t="t" r="r" b="b"/>
            <a:pathLst>
              <a:path w="1892300" h="440055">
                <a:moveTo>
                  <a:pt x="0" y="439737"/>
                </a:moveTo>
                <a:lnTo>
                  <a:pt x="1892300" y="439737"/>
                </a:lnTo>
                <a:lnTo>
                  <a:pt x="1892300" y="0"/>
                </a:lnTo>
                <a:lnTo>
                  <a:pt x="0" y="0"/>
                </a:lnTo>
                <a:lnTo>
                  <a:pt x="0" y="439737"/>
                </a:lnTo>
                <a:close/>
              </a:path>
            </a:pathLst>
          </a:custGeom>
          <a:solidFill>
            <a:srgbClr val="009E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18356" y="317499"/>
            <a:ext cx="171450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vi-VN" sz="4400" spc="-10" dirty="0">
                <a:solidFill>
                  <a:srgbClr val="FFFFFF"/>
                </a:solidFill>
                <a:cs typeface="Source Sans Pro Light"/>
              </a:rPr>
              <a:t>Chương  2.  BÀI  TOÁN  VÀ  PHƯƠNG  PHÁP  TÌM  KIẾM  LỜI  GIẢI</a:t>
            </a:r>
            <a:endParaRPr lang="vi-VN" sz="4400" dirty="0">
              <a:cs typeface="Source Sans Pro Light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522CD6F9-FAAB-EBF2-2F61-7ECBAB9ACB1A}"/>
              </a:ext>
            </a:extLst>
          </p:cNvPr>
          <p:cNvSpPr/>
          <p:nvPr/>
        </p:nvSpPr>
        <p:spPr>
          <a:xfrm>
            <a:off x="-1" y="1124818"/>
            <a:ext cx="18572957" cy="1000863"/>
          </a:xfrm>
          <a:custGeom>
            <a:avLst/>
            <a:gdLst>
              <a:gd name="connsiteX0" fmla="*/ 0 w 19044896"/>
              <a:gd name="connsiteY0" fmla="*/ 0 h 814838"/>
              <a:gd name="connsiteX1" fmla="*/ 17382432 w 19044896"/>
              <a:gd name="connsiteY1" fmla="*/ 0 h 814838"/>
              <a:gd name="connsiteX2" fmla="*/ 18288000 w 19044896"/>
              <a:gd name="connsiteY2" fmla="*/ 0 h 814838"/>
              <a:gd name="connsiteX3" fmla="*/ 18726162 w 19044896"/>
              <a:gd name="connsiteY3" fmla="*/ 0 h 814838"/>
              <a:gd name="connsiteX4" fmla="*/ 19044896 w 19044896"/>
              <a:gd name="connsiteY4" fmla="*/ 407419 h 814838"/>
              <a:gd name="connsiteX5" fmla="*/ 18726162 w 19044896"/>
              <a:gd name="connsiteY5" fmla="*/ 814838 h 814838"/>
              <a:gd name="connsiteX6" fmla="*/ 18288000 w 19044896"/>
              <a:gd name="connsiteY6" fmla="*/ 814838 h 814838"/>
              <a:gd name="connsiteX7" fmla="*/ 17382432 w 19044896"/>
              <a:gd name="connsiteY7" fmla="*/ 814838 h 814838"/>
              <a:gd name="connsiteX8" fmla="*/ 0 w 19044896"/>
              <a:gd name="connsiteY8" fmla="*/ 814838 h 814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044896" h="814838">
                <a:moveTo>
                  <a:pt x="0" y="0"/>
                </a:moveTo>
                <a:lnTo>
                  <a:pt x="17382432" y="0"/>
                </a:lnTo>
                <a:lnTo>
                  <a:pt x="18288000" y="0"/>
                </a:lnTo>
                <a:lnTo>
                  <a:pt x="18726162" y="0"/>
                </a:lnTo>
                <a:cubicBezTo>
                  <a:pt x="18902178" y="0"/>
                  <a:pt x="19044896" y="182396"/>
                  <a:pt x="19044896" y="407419"/>
                </a:cubicBezTo>
                <a:cubicBezTo>
                  <a:pt x="19044896" y="632443"/>
                  <a:pt x="18902178" y="814838"/>
                  <a:pt x="18726162" y="814838"/>
                </a:cubicBezTo>
                <a:lnTo>
                  <a:pt x="18288000" y="814838"/>
                </a:lnTo>
                <a:lnTo>
                  <a:pt x="17382432" y="814838"/>
                </a:lnTo>
                <a:lnTo>
                  <a:pt x="0" y="814838"/>
                </a:lnTo>
                <a:close/>
              </a:path>
            </a:pathLst>
          </a:custGeom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object 20">
            <a:extLst>
              <a:ext uri="{FF2B5EF4-FFF2-40B4-BE49-F238E27FC236}">
                <a16:creationId xmlns:a16="http://schemas.microsoft.com/office/drawing/2014/main" id="{E2933155-9A1C-13AF-46B7-606C90AB82AD}"/>
              </a:ext>
            </a:extLst>
          </p:cNvPr>
          <p:cNvSpPr txBox="1"/>
          <p:nvPr/>
        </p:nvSpPr>
        <p:spPr>
          <a:xfrm>
            <a:off x="1336434" y="2179925"/>
            <a:ext cx="17205792" cy="5070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83565" marR="5080" indent="-571500" algn="just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en-US" sz="4000" spc="-5" dirty="0" err="1">
                <a:cs typeface="Source Sans Pro Light"/>
              </a:rPr>
              <a:t>Đánh</a:t>
            </a:r>
            <a:r>
              <a:rPr lang="en-US" sz="4000" spc="-5" dirty="0">
                <a:cs typeface="Source Sans Pro Light"/>
              </a:rPr>
              <a:t>  </a:t>
            </a:r>
            <a:r>
              <a:rPr lang="en-US" sz="4000" spc="-5" dirty="0" err="1">
                <a:cs typeface="Source Sans Pro Light"/>
              </a:rPr>
              <a:t>giá</a:t>
            </a:r>
            <a:r>
              <a:rPr lang="en-US" sz="4000" spc="-5" dirty="0">
                <a:cs typeface="Source Sans Pro Light"/>
              </a:rPr>
              <a:t>  </a:t>
            </a:r>
            <a:r>
              <a:rPr lang="en-US" sz="4000" spc="-5" dirty="0" err="1">
                <a:cs typeface="Source Sans Pro Light"/>
              </a:rPr>
              <a:t>giải</a:t>
            </a:r>
            <a:r>
              <a:rPr lang="en-US" sz="4000" spc="-5" dirty="0">
                <a:cs typeface="Source Sans Pro Light"/>
              </a:rPr>
              <a:t>  </a:t>
            </a:r>
            <a:r>
              <a:rPr lang="en-US" sz="4000" spc="-5" dirty="0" err="1">
                <a:cs typeface="Source Sans Pro Light"/>
              </a:rPr>
              <a:t>thuật</a:t>
            </a:r>
            <a:r>
              <a:rPr lang="en-US" sz="4000" spc="-5" dirty="0">
                <a:cs typeface="Source Sans Pro Light"/>
              </a:rPr>
              <a:t>:  b</a:t>
            </a:r>
            <a:r>
              <a:rPr lang="en-US" sz="4000" spc="-5" baseline="30000" dirty="0">
                <a:cs typeface="Source Sans Pro Light"/>
              </a:rPr>
              <a:t>d</a:t>
            </a:r>
          </a:p>
          <a:p>
            <a:pPr marL="1040765" marR="5080" lvl="1" indent="-571500" algn="just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vi-VN" sz="3600" spc="-5" dirty="0">
                <a:cs typeface="Source Sans Pro Light"/>
              </a:rPr>
              <a:t>Tính  đầy  đủ:  có  tìm  được  lời  giải  của  bài  toán  không?</a:t>
            </a:r>
          </a:p>
          <a:p>
            <a:pPr marL="1040765" marR="5080" lvl="1" indent="-571500" algn="just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vi-VN" sz="3600" spc="-5" dirty="0">
                <a:cs typeface="Source Sans Pro Light"/>
              </a:rPr>
              <a:t>Độ  phức  tạp  thời  gian:  thời  gian  </a:t>
            </a:r>
            <a:r>
              <a:rPr lang="en-US" sz="3600" spc="-5" dirty="0" err="1">
                <a:cs typeface="Source Sans Pro Light"/>
              </a:rPr>
              <a:t>thực</a:t>
            </a:r>
            <a:r>
              <a:rPr lang="en-US" sz="3600" spc="-5" dirty="0">
                <a:cs typeface="Source Sans Pro Light"/>
              </a:rPr>
              <a:t>  </a:t>
            </a:r>
            <a:r>
              <a:rPr lang="en-US" sz="3600" spc="-5" dirty="0" err="1">
                <a:cs typeface="Source Sans Pro Light"/>
              </a:rPr>
              <a:t>hiện</a:t>
            </a:r>
            <a:r>
              <a:rPr lang="en-US" sz="3600" spc="-5" dirty="0">
                <a:cs typeface="Source Sans Pro Light"/>
              </a:rPr>
              <a:t> </a:t>
            </a:r>
            <a:r>
              <a:rPr lang="vi-VN" sz="3600" spc="-5" dirty="0">
                <a:cs typeface="Source Sans Pro Light"/>
              </a:rPr>
              <a:t>giải  thuật?</a:t>
            </a:r>
          </a:p>
          <a:p>
            <a:pPr marL="1040765" marR="5080" lvl="1" indent="-571500" algn="just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vi-VN" sz="3600" spc="-5" dirty="0">
                <a:cs typeface="Source Sans Pro Light"/>
              </a:rPr>
              <a:t>Độ  phức  tạp  không  gian:  Kích  cỡ  của  bộ  nhớ  cần  cho  giải  thuật?  cấu  trúc  dữ  liệu  lưu  các</a:t>
            </a:r>
            <a:r>
              <a:rPr lang="en-US" sz="3600" spc="-5" dirty="0">
                <a:cs typeface="Source Sans Pro Light"/>
              </a:rPr>
              <a:t>  </a:t>
            </a:r>
            <a:r>
              <a:rPr lang="vi-VN" sz="3600" spc="-5" dirty="0">
                <a:cs typeface="Source Sans Pro Light"/>
              </a:rPr>
              <a:t>trạng  thái  (nút lá)  của  cây  tìm  kiếm</a:t>
            </a:r>
          </a:p>
          <a:p>
            <a:pPr marL="1040765" marR="5080" lvl="1" indent="-571500" algn="just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vi-VN" sz="3600" spc="-5" dirty="0">
                <a:cs typeface="Source Sans Pro Light"/>
              </a:rPr>
              <a:t>Tính  tối  ưu:  Giải  thuật  có  tìm  ra  lời  giải  có  chi  phí  tối  ưu  (nhỏ  nhất  hoặc  lớn  nhất</a:t>
            </a:r>
            <a:r>
              <a:rPr lang="en-US" sz="3600" spc="-5" dirty="0">
                <a:cs typeface="Source Sans Pro Light"/>
              </a:rPr>
              <a:t>  </a:t>
            </a:r>
            <a:r>
              <a:rPr lang="vi-VN" sz="3600" spc="-5" dirty="0">
                <a:cs typeface="Source Sans Pro Light"/>
              </a:rPr>
              <a:t>tùy  theo  ngữ  cảnh  của  bài  toán)?</a:t>
            </a:r>
          </a:p>
        </p:txBody>
      </p:sp>
      <p:sp>
        <p:nvSpPr>
          <p:cNvPr id="8" name="object 20">
            <a:extLst>
              <a:ext uri="{FF2B5EF4-FFF2-40B4-BE49-F238E27FC236}">
                <a16:creationId xmlns:a16="http://schemas.microsoft.com/office/drawing/2014/main" id="{741827C7-EE84-B4FC-9E5C-303839CC7A00}"/>
              </a:ext>
            </a:extLst>
          </p:cNvPr>
          <p:cNvSpPr txBox="1"/>
          <p:nvPr/>
        </p:nvSpPr>
        <p:spPr>
          <a:xfrm>
            <a:off x="757564" y="1179062"/>
            <a:ext cx="17205792" cy="81483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83565" marR="5080" indent="-571500" algn="just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vi-VN" sz="4400" spc="-5" dirty="0">
                <a:cs typeface="Source Sans Pro Light"/>
              </a:rPr>
              <a:t>Giải  thuật  tổng  quát  tìm  kiếm  lời  giải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42F8A8-415F-8E76-07E6-BC922EA80D34}"/>
              </a:ext>
            </a:extLst>
          </p:cNvPr>
          <p:cNvSpPr txBox="1"/>
          <p:nvPr/>
        </p:nvSpPr>
        <p:spPr>
          <a:xfrm>
            <a:off x="1580356" y="7250159"/>
            <a:ext cx="16961870" cy="218893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sz="3600" b="0" i="0" u="none" strike="noStrike" baseline="0" dirty="0"/>
              <a:t>b:  </a:t>
            </a:r>
            <a:r>
              <a:rPr lang="en-US" sz="3600" b="0" i="0" u="none" strike="noStrike" baseline="0" dirty="0" err="1"/>
              <a:t>số</a:t>
            </a:r>
            <a:r>
              <a:rPr lang="en-US" sz="3600" b="0" i="0" u="none" strike="noStrike" baseline="0" dirty="0"/>
              <a:t>  </a:t>
            </a:r>
            <a:r>
              <a:rPr lang="en-US" sz="3600" b="0" i="0" u="none" strike="noStrike" baseline="0" dirty="0" err="1"/>
              <a:t>nhánh</a:t>
            </a:r>
            <a:r>
              <a:rPr lang="en-US" sz="3600" b="0" i="0" u="none" strike="noStrike" baseline="0" dirty="0"/>
              <a:t>  </a:t>
            </a:r>
            <a:r>
              <a:rPr lang="en-US" sz="3600" b="0" i="0" u="none" strike="noStrike" baseline="0" dirty="0" err="1"/>
              <a:t>tối</a:t>
            </a:r>
            <a:r>
              <a:rPr lang="en-US" sz="3600" b="0" i="0" u="none" strike="noStrike" baseline="0" dirty="0"/>
              <a:t>  </a:t>
            </a:r>
            <a:r>
              <a:rPr lang="en-US" sz="3600" b="0" i="0" u="none" strike="noStrike" baseline="0" dirty="0" err="1"/>
              <a:t>đa</a:t>
            </a:r>
            <a:r>
              <a:rPr lang="en-US" sz="3600" b="0" i="0" u="none" strike="noStrike" baseline="0" dirty="0"/>
              <a:t>  </a:t>
            </a:r>
            <a:r>
              <a:rPr lang="en-US" sz="3600" b="0" i="0" u="none" strike="noStrike" baseline="0" dirty="0" err="1"/>
              <a:t>của</a:t>
            </a:r>
            <a:r>
              <a:rPr lang="en-US" sz="3600" b="0" i="0" u="none" strike="noStrike" baseline="0" dirty="0"/>
              <a:t>  </a:t>
            </a:r>
            <a:r>
              <a:rPr lang="en-US" sz="3600" b="0" i="0" u="none" strike="noStrike" baseline="0" dirty="0" err="1"/>
              <a:t>một</a:t>
            </a:r>
            <a:r>
              <a:rPr lang="en-US" sz="3600" b="0" i="0" u="none" strike="noStrike" baseline="0" dirty="0"/>
              <a:t>  </a:t>
            </a:r>
            <a:r>
              <a:rPr lang="en-US" sz="3600" b="0" i="0" u="none" strike="noStrike" baseline="0" dirty="0" err="1"/>
              <a:t>nút</a:t>
            </a:r>
            <a:r>
              <a:rPr lang="en-US" sz="3600" b="0" i="0" u="none" strike="noStrike" baseline="0" dirty="0"/>
              <a:t>,  hay  </a:t>
            </a:r>
            <a:r>
              <a:rPr lang="en-US" sz="3600" b="0" i="0" u="none" strike="noStrike" baseline="0" dirty="0" err="1"/>
              <a:t>là</a:t>
            </a:r>
            <a:r>
              <a:rPr lang="en-US" sz="3600" b="0" i="0" u="none" strike="noStrike" baseline="0" dirty="0"/>
              <a:t>  </a:t>
            </a:r>
            <a:r>
              <a:rPr lang="en-US" sz="3600" b="0" i="0" u="none" strike="noStrike" baseline="0" dirty="0" err="1"/>
              <a:t>số</a:t>
            </a:r>
            <a:r>
              <a:rPr lang="en-US" sz="3600" b="0" i="0" u="none" strike="noStrike" baseline="0" dirty="0"/>
              <a:t>  </a:t>
            </a:r>
            <a:r>
              <a:rPr lang="en-US" sz="3600" b="0" i="0" u="none" strike="noStrike" baseline="0" dirty="0" err="1"/>
              <a:t>phép</a:t>
            </a:r>
            <a:r>
              <a:rPr lang="en-US" sz="3600" b="0" i="0" u="none" strike="noStrike" baseline="0" dirty="0"/>
              <a:t>  </a:t>
            </a:r>
            <a:r>
              <a:rPr lang="en-US" sz="3600" b="0" i="0" u="none" strike="noStrike" baseline="0" dirty="0" err="1"/>
              <a:t>chuyển</a:t>
            </a:r>
            <a:r>
              <a:rPr lang="en-US" sz="3600" b="0" i="0" u="none" strike="noStrike" baseline="0" dirty="0"/>
              <a:t>  </a:t>
            </a:r>
            <a:r>
              <a:rPr lang="en-US" sz="3600" b="0" i="0" u="none" strike="noStrike" baseline="0" dirty="0" err="1"/>
              <a:t>trạng</a:t>
            </a:r>
            <a:r>
              <a:rPr lang="en-US" sz="3600" b="0" i="0" u="none" strike="noStrike" baseline="0" dirty="0"/>
              <a:t>  </a:t>
            </a:r>
            <a:r>
              <a:rPr lang="en-US" sz="3600" b="0" i="0" u="none" strike="noStrike" baseline="0" dirty="0" err="1"/>
              <a:t>thái</a:t>
            </a:r>
            <a:r>
              <a:rPr lang="en-US" sz="3600" b="0" i="0" u="none" strike="noStrike" baseline="0" dirty="0"/>
              <a:t>  </a:t>
            </a:r>
            <a:r>
              <a:rPr lang="en-US" sz="3600" b="0" i="0" u="none" strike="noStrike" baseline="0" dirty="0" err="1"/>
              <a:t>tối</a:t>
            </a:r>
            <a:r>
              <a:rPr lang="en-US" sz="3600" b="0" i="0" u="none" strike="noStrike" baseline="0" dirty="0"/>
              <a:t>  </a:t>
            </a:r>
            <a:r>
              <a:rPr lang="en-US" sz="3600" b="0" i="0" u="none" strike="noStrike" baseline="0" dirty="0" err="1"/>
              <a:t>đa</a:t>
            </a:r>
            <a:r>
              <a:rPr lang="en-US" sz="3600" b="0" i="0" u="none" strike="noStrike" baseline="0" dirty="0"/>
              <a:t>  </a:t>
            </a:r>
            <a:r>
              <a:rPr lang="en-US" sz="3600" b="0" i="0" u="none" strike="noStrike" baseline="0" dirty="0" err="1"/>
              <a:t>của</a:t>
            </a:r>
            <a:r>
              <a:rPr lang="en-US" sz="3600" b="0" i="0" u="none" strike="noStrike" baseline="0" dirty="0"/>
              <a:t>  </a:t>
            </a:r>
            <a:r>
              <a:rPr lang="en-US" sz="3600" b="0" i="0" u="none" strike="noStrike" baseline="0" dirty="0" err="1"/>
              <a:t>một</a:t>
            </a:r>
            <a:r>
              <a:rPr lang="en-US" sz="3600" b="0" i="0" u="none" strike="noStrike" baseline="0" dirty="0"/>
              <a:t>  </a:t>
            </a:r>
            <a:r>
              <a:rPr lang="en-US" sz="3600" b="0" i="0" u="none" strike="noStrike" baseline="0" dirty="0" err="1"/>
              <a:t>trạng</a:t>
            </a:r>
            <a:r>
              <a:rPr lang="en-US" sz="3600" b="0" i="0" u="none" strike="noStrike" baseline="0" dirty="0"/>
              <a:t>  </a:t>
            </a:r>
            <a:r>
              <a:rPr lang="en-US" sz="3600" b="0" i="0" u="none" strike="noStrike" baseline="0" dirty="0" err="1"/>
              <a:t>thái</a:t>
            </a:r>
            <a:r>
              <a:rPr lang="en-US" sz="3600" b="0" i="0" u="none" strike="noStrike" baseline="0" dirty="0"/>
              <a:t>  </a:t>
            </a:r>
            <a:r>
              <a:rPr lang="en-US" sz="3600" b="0" i="0" u="none" strike="noStrike" baseline="0" dirty="0" err="1"/>
              <a:t>tổng</a:t>
            </a:r>
            <a:r>
              <a:rPr lang="en-US" sz="3600" b="0" i="0" u="none" strike="noStrike" baseline="0" dirty="0"/>
              <a:t>  </a:t>
            </a:r>
            <a:r>
              <a:rPr lang="en-US" sz="3600" b="0" i="0" u="none" strike="noStrike" baseline="0" dirty="0" err="1"/>
              <a:t>quát</a:t>
            </a:r>
            <a:r>
              <a:rPr lang="en-US" sz="3600" b="0" i="0" u="none" strike="noStrike" baseline="0" dirty="0"/>
              <a:t>.</a:t>
            </a:r>
          </a:p>
          <a:p>
            <a:pPr algn="l">
              <a:lnSpc>
                <a:spcPct val="130000"/>
              </a:lnSpc>
            </a:pPr>
            <a:r>
              <a:rPr lang="en-US" sz="3600" b="0" i="0" u="none" strike="noStrike" baseline="0" dirty="0"/>
              <a:t>d:  </a:t>
            </a:r>
            <a:r>
              <a:rPr lang="en-US" sz="3600" b="0" i="0" u="none" strike="noStrike" baseline="0" dirty="0" err="1"/>
              <a:t>độ</a:t>
            </a:r>
            <a:r>
              <a:rPr lang="en-US" sz="3600" b="0" i="0" u="none" strike="noStrike" baseline="0" dirty="0"/>
              <a:t>  </a:t>
            </a:r>
            <a:r>
              <a:rPr lang="en-US" sz="3600" b="0" i="0" u="none" strike="noStrike" baseline="0" dirty="0" err="1"/>
              <a:t>sâu</a:t>
            </a:r>
            <a:r>
              <a:rPr lang="en-US" sz="3600" b="0" i="0" u="none" strike="noStrike" baseline="0" dirty="0"/>
              <a:t>  </a:t>
            </a:r>
            <a:r>
              <a:rPr lang="en-US" sz="3600" b="0" i="0" u="none" strike="noStrike" baseline="0" dirty="0" err="1"/>
              <a:t>của</a:t>
            </a:r>
            <a:r>
              <a:rPr lang="en-US" sz="3600" b="0" i="0" u="none" strike="noStrike" baseline="0" dirty="0"/>
              <a:t>  </a:t>
            </a:r>
            <a:r>
              <a:rPr lang="en-US" sz="3600" b="0" i="0" u="none" strike="noStrike" baseline="0" dirty="0" err="1"/>
              <a:t>lời</a:t>
            </a:r>
            <a:r>
              <a:rPr lang="en-US" sz="3600" b="0" i="0" u="none" strike="noStrike" baseline="0" dirty="0"/>
              <a:t>  </a:t>
            </a:r>
            <a:r>
              <a:rPr lang="en-US" sz="3600" b="0" i="0" u="none" strike="noStrike" baseline="0" dirty="0" err="1"/>
              <a:t>giải</a:t>
            </a:r>
            <a:r>
              <a:rPr lang="en-US" sz="3600" b="0" i="0" u="none" strike="noStrike" baseline="0" dirty="0"/>
              <a:t>  </a:t>
            </a:r>
            <a:r>
              <a:rPr lang="en-US" sz="3600" b="0" i="0" u="none" strike="noStrike" baseline="0" dirty="0" err="1"/>
              <a:t>có</a:t>
            </a:r>
            <a:r>
              <a:rPr lang="en-US" sz="3600" b="0" i="0" u="none" strike="noStrike" baseline="0" dirty="0"/>
              <a:t>  chi  </a:t>
            </a:r>
            <a:r>
              <a:rPr lang="en-US" sz="3600" b="0" i="0" u="none" strike="noStrike" baseline="0" dirty="0" err="1"/>
              <a:t>phí</a:t>
            </a:r>
            <a:r>
              <a:rPr lang="en-US" sz="3600" b="0" i="0" u="none" strike="noStrike" baseline="0" dirty="0"/>
              <a:t>  </a:t>
            </a:r>
            <a:r>
              <a:rPr lang="en-US" sz="3600" b="0" i="0" u="none" strike="noStrike" baseline="0" dirty="0" err="1"/>
              <a:t>nhỏ</a:t>
            </a:r>
            <a:r>
              <a:rPr lang="en-US" sz="3600" b="0" i="0" u="none" strike="noStrike" baseline="0" dirty="0"/>
              <a:t>  </a:t>
            </a:r>
            <a:r>
              <a:rPr lang="en-US" sz="3600" b="0" i="0" u="none" strike="noStrike" baseline="0" dirty="0" err="1"/>
              <a:t>nhất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4756469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1" y="0"/>
            <a:ext cx="19010313" cy="1112119"/>
          </a:xfrm>
          <a:custGeom>
            <a:avLst/>
            <a:gdLst/>
            <a:ahLst/>
            <a:cxnLst/>
            <a:rect l="l" t="t" r="r" b="b"/>
            <a:pathLst>
              <a:path w="1892300" h="440055">
                <a:moveTo>
                  <a:pt x="0" y="439737"/>
                </a:moveTo>
                <a:lnTo>
                  <a:pt x="1892300" y="439737"/>
                </a:lnTo>
                <a:lnTo>
                  <a:pt x="1892300" y="0"/>
                </a:lnTo>
                <a:lnTo>
                  <a:pt x="0" y="0"/>
                </a:lnTo>
                <a:lnTo>
                  <a:pt x="0" y="439737"/>
                </a:lnTo>
                <a:close/>
              </a:path>
            </a:pathLst>
          </a:custGeom>
          <a:solidFill>
            <a:srgbClr val="009EF3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818356" y="317499"/>
            <a:ext cx="171450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vi-VN" sz="4400" spc="-10" dirty="0">
                <a:solidFill>
                  <a:srgbClr val="FFFFFF"/>
                </a:solidFill>
                <a:cs typeface="Source Sans Pro Light"/>
              </a:rPr>
              <a:t>Chương  2.  BÀI  TOÁN  VÀ  PHƯƠNG  PHÁP  TÌM  KIẾM  LỜI  GIẢI</a:t>
            </a:r>
            <a:endParaRPr lang="vi-VN" sz="4400" dirty="0">
              <a:cs typeface="Source Sans Pro Light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522CD6F9-FAAB-EBF2-2F61-7ECBAB9ACB1A}"/>
              </a:ext>
            </a:extLst>
          </p:cNvPr>
          <p:cNvSpPr/>
          <p:nvPr/>
        </p:nvSpPr>
        <p:spPr>
          <a:xfrm>
            <a:off x="-1" y="1124818"/>
            <a:ext cx="18572957" cy="1000863"/>
          </a:xfrm>
          <a:custGeom>
            <a:avLst/>
            <a:gdLst>
              <a:gd name="connsiteX0" fmla="*/ 0 w 19044896"/>
              <a:gd name="connsiteY0" fmla="*/ 0 h 814838"/>
              <a:gd name="connsiteX1" fmla="*/ 17382432 w 19044896"/>
              <a:gd name="connsiteY1" fmla="*/ 0 h 814838"/>
              <a:gd name="connsiteX2" fmla="*/ 18288000 w 19044896"/>
              <a:gd name="connsiteY2" fmla="*/ 0 h 814838"/>
              <a:gd name="connsiteX3" fmla="*/ 18726162 w 19044896"/>
              <a:gd name="connsiteY3" fmla="*/ 0 h 814838"/>
              <a:gd name="connsiteX4" fmla="*/ 19044896 w 19044896"/>
              <a:gd name="connsiteY4" fmla="*/ 407419 h 814838"/>
              <a:gd name="connsiteX5" fmla="*/ 18726162 w 19044896"/>
              <a:gd name="connsiteY5" fmla="*/ 814838 h 814838"/>
              <a:gd name="connsiteX6" fmla="*/ 18288000 w 19044896"/>
              <a:gd name="connsiteY6" fmla="*/ 814838 h 814838"/>
              <a:gd name="connsiteX7" fmla="*/ 17382432 w 19044896"/>
              <a:gd name="connsiteY7" fmla="*/ 814838 h 814838"/>
              <a:gd name="connsiteX8" fmla="*/ 0 w 19044896"/>
              <a:gd name="connsiteY8" fmla="*/ 814838 h 814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044896" h="814838">
                <a:moveTo>
                  <a:pt x="0" y="0"/>
                </a:moveTo>
                <a:lnTo>
                  <a:pt x="17382432" y="0"/>
                </a:lnTo>
                <a:lnTo>
                  <a:pt x="18288000" y="0"/>
                </a:lnTo>
                <a:lnTo>
                  <a:pt x="18726162" y="0"/>
                </a:lnTo>
                <a:cubicBezTo>
                  <a:pt x="18902178" y="0"/>
                  <a:pt x="19044896" y="182396"/>
                  <a:pt x="19044896" y="407419"/>
                </a:cubicBezTo>
                <a:cubicBezTo>
                  <a:pt x="19044896" y="632443"/>
                  <a:pt x="18902178" y="814838"/>
                  <a:pt x="18726162" y="814838"/>
                </a:cubicBezTo>
                <a:lnTo>
                  <a:pt x="18288000" y="814838"/>
                </a:lnTo>
                <a:lnTo>
                  <a:pt x="17382432" y="814838"/>
                </a:lnTo>
                <a:lnTo>
                  <a:pt x="0" y="814838"/>
                </a:lnTo>
                <a:close/>
              </a:path>
            </a:pathLst>
          </a:custGeom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object 20">
            <a:extLst>
              <a:ext uri="{FF2B5EF4-FFF2-40B4-BE49-F238E27FC236}">
                <a16:creationId xmlns:a16="http://schemas.microsoft.com/office/drawing/2014/main" id="{741827C7-EE84-B4FC-9E5C-303839CC7A00}"/>
              </a:ext>
            </a:extLst>
          </p:cNvPr>
          <p:cNvSpPr txBox="1"/>
          <p:nvPr/>
        </p:nvSpPr>
        <p:spPr>
          <a:xfrm>
            <a:off x="757564" y="1179062"/>
            <a:ext cx="17205792" cy="81483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83565" marR="5080" indent="-571500" algn="just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en-US" sz="4400" spc="-5" dirty="0" err="1">
                <a:cs typeface="Source Sans Pro Light"/>
              </a:rPr>
              <a:t>Tìm</a:t>
            </a:r>
            <a:r>
              <a:rPr lang="en-US" sz="4400" spc="-5" dirty="0">
                <a:cs typeface="Source Sans Pro Light"/>
              </a:rPr>
              <a:t>  </a:t>
            </a:r>
            <a:r>
              <a:rPr lang="en-US" sz="4400" spc="-5" dirty="0" err="1">
                <a:cs typeface="Source Sans Pro Light"/>
              </a:rPr>
              <a:t>kiếm</a:t>
            </a:r>
            <a:r>
              <a:rPr lang="en-US" sz="4400" spc="-5" dirty="0">
                <a:cs typeface="Source Sans Pro Light"/>
              </a:rPr>
              <a:t>  </a:t>
            </a:r>
            <a:r>
              <a:rPr lang="en-US" sz="4400" spc="-5" dirty="0" err="1">
                <a:cs typeface="Source Sans Pro Light"/>
              </a:rPr>
              <a:t>theo</a:t>
            </a:r>
            <a:r>
              <a:rPr lang="en-US" sz="4400" spc="-5" dirty="0">
                <a:cs typeface="Source Sans Pro Light"/>
              </a:rPr>
              <a:t>  </a:t>
            </a:r>
            <a:r>
              <a:rPr lang="en-US" sz="4400" spc="-5" dirty="0" err="1">
                <a:cs typeface="Source Sans Pro Light"/>
              </a:rPr>
              <a:t>chiều</a:t>
            </a:r>
            <a:r>
              <a:rPr lang="en-US" sz="4400" spc="-5" dirty="0">
                <a:cs typeface="Source Sans Pro Light"/>
              </a:rPr>
              <a:t>  </a:t>
            </a:r>
            <a:r>
              <a:rPr lang="en-US" sz="4400" spc="-5" dirty="0" err="1">
                <a:cs typeface="Source Sans Pro Light"/>
              </a:rPr>
              <a:t>rộng</a:t>
            </a:r>
            <a:r>
              <a:rPr lang="en-US" sz="4400" spc="-5" dirty="0">
                <a:cs typeface="Source Sans Pro Light"/>
              </a:rPr>
              <a:t>  (Breath  First  Search)</a:t>
            </a:r>
            <a:endParaRPr lang="vi-VN" sz="4400" spc="-5" dirty="0">
              <a:cs typeface="Source Sans Pro Light"/>
            </a:endParaRPr>
          </a:p>
        </p:txBody>
      </p:sp>
      <p:sp>
        <p:nvSpPr>
          <p:cNvPr id="10" name="object 20">
            <a:extLst>
              <a:ext uri="{FF2B5EF4-FFF2-40B4-BE49-F238E27FC236}">
                <a16:creationId xmlns:a16="http://schemas.microsoft.com/office/drawing/2014/main" id="{6F33E8AA-DC87-6B1F-8064-DAE7E9EB3D17}"/>
              </a:ext>
            </a:extLst>
          </p:cNvPr>
          <p:cNvSpPr txBox="1"/>
          <p:nvPr/>
        </p:nvSpPr>
        <p:spPr>
          <a:xfrm>
            <a:off x="757564" y="2179925"/>
            <a:ext cx="17784662" cy="715080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algn="just">
              <a:lnSpc>
                <a:spcPct val="130000"/>
              </a:lnSpc>
            </a:pPr>
            <a:r>
              <a:rPr lang="en-US" sz="3600" spc="-5" dirty="0">
                <a:cs typeface="Source Sans Pro Light"/>
              </a:rPr>
              <a:t>Begin</a:t>
            </a:r>
          </a:p>
          <a:p>
            <a:pPr marL="926465" marR="5080" lvl="2" algn="just">
              <a:lnSpc>
                <a:spcPct val="130000"/>
              </a:lnSpc>
            </a:pPr>
            <a:r>
              <a:rPr lang="en-US" sz="3600" spc="-5" dirty="0">
                <a:cs typeface="Source Sans Pro Light"/>
              </a:rPr>
              <a:t>Open={s};									</a:t>
            </a:r>
            <a:r>
              <a:rPr lang="en-US" sz="3600" spc="-5" dirty="0">
                <a:solidFill>
                  <a:srgbClr val="0070C0"/>
                </a:solidFill>
                <a:cs typeface="Source Sans Pro Light"/>
              </a:rPr>
              <a:t>//s:  </a:t>
            </a:r>
            <a:r>
              <a:rPr lang="en-US" sz="3600" spc="-5" dirty="0" err="1">
                <a:solidFill>
                  <a:srgbClr val="0070C0"/>
                </a:solidFill>
                <a:cs typeface="Source Sans Pro Light"/>
              </a:rPr>
              <a:t>đỉnh</a:t>
            </a:r>
            <a:r>
              <a:rPr lang="en-US" sz="3600" spc="-5" dirty="0">
                <a:solidFill>
                  <a:srgbClr val="0070C0"/>
                </a:solidFill>
                <a:cs typeface="Source Sans Pro Light"/>
              </a:rPr>
              <a:t>  </a:t>
            </a:r>
            <a:r>
              <a:rPr lang="en-US" sz="3600" spc="-5" dirty="0" err="1">
                <a:solidFill>
                  <a:srgbClr val="0070C0"/>
                </a:solidFill>
                <a:cs typeface="Source Sans Pro Light"/>
              </a:rPr>
              <a:t>xuất</a:t>
            </a:r>
            <a:r>
              <a:rPr lang="en-US" sz="3600" spc="-5" dirty="0">
                <a:solidFill>
                  <a:srgbClr val="0070C0"/>
                </a:solidFill>
                <a:cs typeface="Source Sans Pro Light"/>
              </a:rPr>
              <a:t>  </a:t>
            </a:r>
            <a:r>
              <a:rPr lang="en-US" sz="3600" spc="-5" dirty="0" err="1">
                <a:solidFill>
                  <a:srgbClr val="0070C0"/>
                </a:solidFill>
                <a:cs typeface="Source Sans Pro Light"/>
              </a:rPr>
              <a:t>phát</a:t>
            </a:r>
            <a:endParaRPr lang="en-US" sz="3600" spc="-5" dirty="0">
              <a:solidFill>
                <a:srgbClr val="0070C0"/>
              </a:solidFill>
              <a:cs typeface="Source Sans Pro Light"/>
            </a:endParaRPr>
          </a:p>
          <a:p>
            <a:pPr marL="926465" marR="5080" lvl="2" algn="just">
              <a:lnSpc>
                <a:spcPct val="130000"/>
              </a:lnSpc>
            </a:pPr>
            <a:r>
              <a:rPr lang="en-US" sz="3600" spc="-5" dirty="0">
                <a:cs typeface="Source Sans Pro Light"/>
              </a:rPr>
              <a:t>Close=</a:t>
            </a:r>
            <a:r>
              <a:rPr lang="en-US" sz="3600" spc="-5" dirty="0">
                <a:cs typeface="Source Sans Pro Light"/>
                <a:sym typeface="Symbol" panose="05050102010706020507" pitchFamily="18" charset="2"/>
              </a:rPr>
              <a:t>;										</a:t>
            </a:r>
            <a:r>
              <a:rPr lang="en-US" sz="3600" spc="-5" dirty="0">
                <a:solidFill>
                  <a:srgbClr val="0070C0"/>
                </a:solidFill>
                <a:cs typeface="Source Sans Pro Light"/>
                <a:sym typeface="Symbol" panose="05050102010706020507" pitchFamily="18" charset="2"/>
              </a:rPr>
              <a:t>//Close:  </a:t>
            </a:r>
            <a:r>
              <a:rPr lang="en-US" sz="3600" spc="-5" dirty="0" err="1">
                <a:solidFill>
                  <a:srgbClr val="0070C0"/>
                </a:solidFill>
                <a:cs typeface="Source Sans Pro Light"/>
                <a:sym typeface="Symbol" panose="05050102010706020507" pitchFamily="18" charset="2"/>
              </a:rPr>
              <a:t>tập</a:t>
            </a:r>
            <a:r>
              <a:rPr lang="en-US" sz="3600" spc="-5" dirty="0">
                <a:solidFill>
                  <a:srgbClr val="0070C0"/>
                </a:solidFill>
                <a:cs typeface="Source Sans Pro Light"/>
                <a:sym typeface="Symbol" panose="05050102010706020507" pitchFamily="18" charset="2"/>
              </a:rPr>
              <a:t>  </a:t>
            </a:r>
            <a:r>
              <a:rPr lang="en-US" sz="3600" spc="-5" dirty="0" err="1">
                <a:solidFill>
                  <a:srgbClr val="0070C0"/>
                </a:solidFill>
                <a:cs typeface="Source Sans Pro Light"/>
                <a:sym typeface="Symbol" panose="05050102010706020507" pitchFamily="18" charset="2"/>
              </a:rPr>
              <a:t>các</a:t>
            </a:r>
            <a:r>
              <a:rPr lang="en-US" sz="3600" spc="-5" dirty="0">
                <a:solidFill>
                  <a:srgbClr val="0070C0"/>
                </a:solidFill>
                <a:cs typeface="Source Sans Pro Light"/>
                <a:sym typeface="Symbol" panose="05050102010706020507" pitchFamily="18" charset="2"/>
              </a:rPr>
              <a:t>  </a:t>
            </a:r>
            <a:r>
              <a:rPr lang="en-US" sz="3600" spc="-5" dirty="0" err="1">
                <a:solidFill>
                  <a:srgbClr val="0070C0"/>
                </a:solidFill>
                <a:cs typeface="Source Sans Pro Light"/>
                <a:sym typeface="Symbol" panose="05050102010706020507" pitchFamily="18" charset="2"/>
              </a:rPr>
              <a:t>đỉnh</a:t>
            </a:r>
            <a:r>
              <a:rPr lang="en-US" sz="3600" spc="-5" dirty="0">
                <a:solidFill>
                  <a:srgbClr val="0070C0"/>
                </a:solidFill>
                <a:cs typeface="Source Sans Pro Light"/>
                <a:sym typeface="Symbol" panose="05050102010706020507" pitchFamily="18" charset="2"/>
              </a:rPr>
              <a:t>  </a:t>
            </a:r>
            <a:r>
              <a:rPr lang="en-US" sz="3600" spc="-5" dirty="0" err="1">
                <a:solidFill>
                  <a:srgbClr val="0070C0"/>
                </a:solidFill>
                <a:cs typeface="Source Sans Pro Light"/>
                <a:sym typeface="Symbol" panose="05050102010706020507" pitchFamily="18" charset="2"/>
              </a:rPr>
              <a:t>đã</a:t>
            </a:r>
            <a:r>
              <a:rPr lang="en-US" sz="3600" spc="-5" dirty="0">
                <a:solidFill>
                  <a:srgbClr val="0070C0"/>
                </a:solidFill>
                <a:cs typeface="Source Sans Pro Light"/>
                <a:sym typeface="Symbol" panose="05050102010706020507" pitchFamily="18" charset="2"/>
              </a:rPr>
              <a:t>  </a:t>
            </a:r>
            <a:r>
              <a:rPr lang="en-US" sz="3600" spc="-5" dirty="0" err="1">
                <a:solidFill>
                  <a:srgbClr val="0070C0"/>
                </a:solidFill>
                <a:cs typeface="Source Sans Pro Light"/>
                <a:sym typeface="Symbol" panose="05050102010706020507" pitchFamily="18" charset="2"/>
              </a:rPr>
              <a:t>xét</a:t>
            </a:r>
            <a:endParaRPr lang="en-US" sz="3600" spc="-5" dirty="0">
              <a:solidFill>
                <a:srgbClr val="0070C0"/>
              </a:solidFill>
              <a:cs typeface="Source Sans Pro Light"/>
              <a:sym typeface="Symbol" panose="05050102010706020507" pitchFamily="18" charset="2"/>
            </a:endParaRPr>
          </a:p>
          <a:p>
            <a:pPr marL="926465" marR="5080" lvl="2" algn="just">
              <a:lnSpc>
                <a:spcPct val="130000"/>
              </a:lnSpc>
            </a:pPr>
            <a:r>
              <a:rPr lang="en-US" sz="3600" spc="-5" dirty="0">
                <a:cs typeface="Source Sans Pro Light"/>
                <a:sym typeface="Symbol" panose="05050102010706020507" pitchFamily="18" charset="2"/>
              </a:rPr>
              <a:t>While(Open  !=  ){					</a:t>
            </a:r>
            <a:r>
              <a:rPr lang="en-US" sz="3600" spc="-5" dirty="0">
                <a:solidFill>
                  <a:srgbClr val="0070C0"/>
                </a:solidFill>
                <a:cs typeface="Source Sans Pro Light"/>
                <a:sym typeface="Symbol" panose="05050102010706020507" pitchFamily="18" charset="2"/>
              </a:rPr>
              <a:t>//Open: </a:t>
            </a:r>
            <a:r>
              <a:rPr lang="en-US" sz="3600" spc="-5" dirty="0" err="1">
                <a:solidFill>
                  <a:srgbClr val="0070C0"/>
                </a:solidFill>
                <a:cs typeface="Source Sans Pro Light"/>
                <a:sym typeface="Symbol" panose="05050102010706020507" pitchFamily="18" charset="2"/>
              </a:rPr>
              <a:t>các</a:t>
            </a:r>
            <a:r>
              <a:rPr lang="en-US" sz="3600" spc="-5" dirty="0">
                <a:solidFill>
                  <a:srgbClr val="0070C0"/>
                </a:solidFill>
                <a:cs typeface="Source Sans Pro Light"/>
                <a:sym typeface="Symbol" panose="05050102010706020507" pitchFamily="18" charset="2"/>
              </a:rPr>
              <a:t>  </a:t>
            </a:r>
            <a:r>
              <a:rPr lang="en-US" sz="3600" spc="-5" dirty="0" err="1">
                <a:solidFill>
                  <a:srgbClr val="0070C0"/>
                </a:solidFill>
                <a:cs typeface="Source Sans Pro Light"/>
                <a:sym typeface="Symbol" panose="05050102010706020507" pitchFamily="18" charset="2"/>
              </a:rPr>
              <a:t>đỉnh</a:t>
            </a:r>
            <a:r>
              <a:rPr lang="en-US" sz="3600" spc="-5" dirty="0">
                <a:solidFill>
                  <a:srgbClr val="0070C0"/>
                </a:solidFill>
                <a:cs typeface="Source Sans Pro Light"/>
                <a:sym typeface="Symbol" panose="05050102010706020507" pitchFamily="18" charset="2"/>
              </a:rPr>
              <a:t>  </a:t>
            </a:r>
            <a:r>
              <a:rPr lang="en-US" sz="3600" spc="-5" dirty="0" err="1">
                <a:solidFill>
                  <a:srgbClr val="0070C0"/>
                </a:solidFill>
                <a:cs typeface="Source Sans Pro Light"/>
                <a:sym typeface="Symbol" panose="05050102010706020507" pitchFamily="18" charset="2"/>
              </a:rPr>
              <a:t>có</a:t>
            </a:r>
            <a:r>
              <a:rPr lang="en-US" sz="3600" spc="-5" dirty="0">
                <a:solidFill>
                  <a:srgbClr val="0070C0"/>
                </a:solidFill>
                <a:cs typeface="Source Sans Pro Light"/>
                <a:sym typeface="Symbol" panose="05050102010706020507" pitchFamily="18" charset="2"/>
              </a:rPr>
              <a:t>  </a:t>
            </a:r>
            <a:r>
              <a:rPr lang="en-US" sz="3600" spc="-5" dirty="0" err="1">
                <a:solidFill>
                  <a:srgbClr val="0070C0"/>
                </a:solidFill>
                <a:cs typeface="Source Sans Pro Light"/>
                <a:sym typeface="Symbol" panose="05050102010706020507" pitchFamily="18" charset="2"/>
              </a:rPr>
              <a:t>thể</a:t>
            </a:r>
            <a:r>
              <a:rPr lang="en-US" sz="3600" spc="-5" dirty="0">
                <a:solidFill>
                  <a:srgbClr val="0070C0"/>
                </a:solidFill>
                <a:cs typeface="Source Sans Pro Light"/>
                <a:sym typeface="Symbol" panose="05050102010706020507" pitchFamily="18" charset="2"/>
              </a:rPr>
              <a:t>  </a:t>
            </a:r>
            <a:r>
              <a:rPr lang="en-US" sz="3600" spc="-5" dirty="0" err="1">
                <a:solidFill>
                  <a:srgbClr val="0070C0"/>
                </a:solidFill>
                <a:cs typeface="Source Sans Pro Light"/>
                <a:sym typeface="Symbol" panose="05050102010706020507" pitchFamily="18" charset="2"/>
              </a:rPr>
              <a:t>xét</a:t>
            </a:r>
            <a:r>
              <a:rPr lang="en-US" sz="3600" spc="-5" dirty="0">
                <a:solidFill>
                  <a:srgbClr val="0070C0"/>
                </a:solidFill>
                <a:cs typeface="Source Sans Pro Light"/>
                <a:sym typeface="Symbol" panose="05050102010706020507" pitchFamily="18" charset="2"/>
              </a:rPr>
              <a:t>  </a:t>
            </a:r>
            <a:r>
              <a:rPr lang="en-US" sz="3600" spc="-5" dirty="0" err="1">
                <a:solidFill>
                  <a:srgbClr val="0070C0"/>
                </a:solidFill>
                <a:cs typeface="Source Sans Pro Light"/>
                <a:sym typeface="Symbol" panose="05050102010706020507" pitchFamily="18" charset="2"/>
              </a:rPr>
              <a:t>ở</a:t>
            </a:r>
            <a:r>
              <a:rPr lang="en-US" sz="3600" spc="-5" dirty="0">
                <a:solidFill>
                  <a:srgbClr val="0070C0"/>
                </a:solidFill>
                <a:cs typeface="Source Sans Pro Light"/>
                <a:sym typeface="Symbol" panose="05050102010706020507" pitchFamily="18" charset="2"/>
              </a:rPr>
              <a:t>  </a:t>
            </a:r>
            <a:r>
              <a:rPr lang="en-US" sz="3600" spc="-5" dirty="0" err="1">
                <a:solidFill>
                  <a:srgbClr val="0070C0"/>
                </a:solidFill>
                <a:cs typeface="Source Sans Pro Light"/>
                <a:sym typeface="Symbol" panose="05050102010706020507" pitchFamily="18" charset="2"/>
              </a:rPr>
              <a:t>bước</a:t>
            </a:r>
            <a:r>
              <a:rPr lang="en-US" sz="3600" spc="-5" dirty="0">
                <a:solidFill>
                  <a:srgbClr val="0070C0"/>
                </a:solidFill>
                <a:cs typeface="Source Sans Pro Light"/>
                <a:sym typeface="Symbol" panose="05050102010706020507" pitchFamily="18" charset="2"/>
              </a:rPr>
              <a:t>  </a:t>
            </a:r>
            <a:r>
              <a:rPr lang="en-US" sz="3600" spc="-5" dirty="0" err="1">
                <a:solidFill>
                  <a:srgbClr val="0070C0"/>
                </a:solidFill>
                <a:cs typeface="Source Sans Pro Light"/>
                <a:sym typeface="Symbol" panose="05050102010706020507" pitchFamily="18" charset="2"/>
              </a:rPr>
              <a:t>kế</a:t>
            </a:r>
            <a:r>
              <a:rPr lang="en-US" sz="3600" spc="-5" dirty="0">
                <a:solidFill>
                  <a:srgbClr val="0070C0"/>
                </a:solidFill>
                <a:cs typeface="Source Sans Pro Light"/>
                <a:sym typeface="Symbol" panose="05050102010706020507" pitchFamily="18" charset="2"/>
              </a:rPr>
              <a:t>  </a:t>
            </a:r>
            <a:r>
              <a:rPr lang="en-US" sz="3600" spc="-5" dirty="0" err="1">
                <a:solidFill>
                  <a:srgbClr val="0070C0"/>
                </a:solidFill>
                <a:cs typeface="Source Sans Pro Light"/>
                <a:sym typeface="Symbol" panose="05050102010706020507" pitchFamily="18" charset="2"/>
              </a:rPr>
              <a:t>tiếp</a:t>
            </a:r>
            <a:endParaRPr lang="en-US" sz="3600" spc="-5" dirty="0">
              <a:solidFill>
                <a:srgbClr val="0070C0"/>
              </a:solidFill>
              <a:cs typeface="Source Sans Pro Light"/>
              <a:sym typeface="Symbol" panose="05050102010706020507" pitchFamily="18" charset="2"/>
            </a:endParaRPr>
          </a:p>
          <a:p>
            <a:pPr marL="1840865" marR="5080" lvl="4" algn="just">
              <a:lnSpc>
                <a:spcPct val="130000"/>
              </a:lnSpc>
            </a:pPr>
            <a:r>
              <a:rPr lang="en-US" sz="3600" spc="-5" dirty="0">
                <a:cs typeface="Source Sans Pro Light"/>
                <a:sym typeface="Symbol" panose="05050102010706020507" pitchFamily="18" charset="2"/>
              </a:rPr>
              <a:t>n  =  Retrieve(Open);		</a:t>
            </a:r>
            <a:r>
              <a:rPr lang="en-US" sz="3600" spc="-5" dirty="0">
                <a:solidFill>
                  <a:srgbClr val="0070C0"/>
                </a:solidFill>
                <a:cs typeface="Source Sans Pro Light"/>
                <a:sym typeface="Symbol" panose="05050102010706020507" pitchFamily="18" charset="2"/>
              </a:rPr>
              <a:t>//n:  </a:t>
            </a:r>
            <a:r>
              <a:rPr lang="en-US" sz="3600" spc="-5" dirty="0" err="1">
                <a:solidFill>
                  <a:srgbClr val="0070C0"/>
                </a:solidFill>
                <a:cs typeface="Source Sans Pro Light"/>
                <a:sym typeface="Symbol" panose="05050102010706020507" pitchFamily="18" charset="2"/>
              </a:rPr>
              <a:t>đỉnh</a:t>
            </a:r>
            <a:r>
              <a:rPr lang="en-US" sz="3600" spc="-5" dirty="0">
                <a:solidFill>
                  <a:srgbClr val="0070C0"/>
                </a:solidFill>
                <a:cs typeface="Source Sans Pro Light"/>
                <a:sym typeface="Symbol" panose="05050102010706020507" pitchFamily="18" charset="2"/>
              </a:rPr>
              <a:t>  </a:t>
            </a:r>
            <a:r>
              <a:rPr lang="en-US" sz="3600" spc="-5" dirty="0" err="1">
                <a:solidFill>
                  <a:srgbClr val="0070C0"/>
                </a:solidFill>
                <a:cs typeface="Source Sans Pro Light"/>
                <a:sym typeface="Symbol" panose="05050102010706020507" pitchFamily="18" charset="2"/>
              </a:rPr>
              <a:t>đang</a:t>
            </a:r>
            <a:r>
              <a:rPr lang="en-US" sz="3600" spc="-5" dirty="0">
                <a:solidFill>
                  <a:srgbClr val="0070C0"/>
                </a:solidFill>
                <a:cs typeface="Source Sans Pro Light"/>
                <a:sym typeface="Symbol" panose="05050102010706020507" pitchFamily="18" charset="2"/>
              </a:rPr>
              <a:t>  </a:t>
            </a:r>
            <a:r>
              <a:rPr lang="en-US" sz="3600" spc="-5" dirty="0" err="1">
                <a:solidFill>
                  <a:srgbClr val="0070C0"/>
                </a:solidFill>
                <a:cs typeface="Source Sans Pro Light"/>
                <a:sym typeface="Symbol" panose="05050102010706020507" pitchFamily="18" charset="2"/>
              </a:rPr>
              <a:t>xét</a:t>
            </a:r>
            <a:endParaRPr lang="en-US" sz="3600" spc="-5" dirty="0">
              <a:solidFill>
                <a:srgbClr val="0070C0"/>
              </a:solidFill>
              <a:cs typeface="Source Sans Pro Light"/>
              <a:sym typeface="Symbol" panose="05050102010706020507" pitchFamily="18" charset="2"/>
            </a:endParaRPr>
          </a:p>
          <a:p>
            <a:pPr marL="1840865" marR="5080" lvl="4" algn="just">
              <a:lnSpc>
                <a:spcPct val="130000"/>
              </a:lnSpc>
            </a:pPr>
            <a:r>
              <a:rPr lang="en-US" sz="3600" spc="-5" dirty="0">
                <a:cs typeface="Source Sans Pro Light"/>
                <a:sym typeface="Symbol" panose="05050102010706020507" pitchFamily="18" charset="2"/>
              </a:rPr>
              <a:t>If(n==g)  Return  TRUE;	</a:t>
            </a:r>
            <a:r>
              <a:rPr lang="en-US" sz="3600" spc="-5" dirty="0">
                <a:solidFill>
                  <a:srgbClr val="0070C0"/>
                </a:solidFill>
                <a:cs typeface="Source Sans Pro Light"/>
                <a:sym typeface="Symbol" panose="05050102010706020507" pitchFamily="18" charset="2"/>
              </a:rPr>
              <a:t>//g:  </a:t>
            </a:r>
            <a:r>
              <a:rPr lang="en-US" sz="3600" spc="-5" dirty="0" err="1">
                <a:solidFill>
                  <a:srgbClr val="0070C0"/>
                </a:solidFill>
                <a:cs typeface="Source Sans Pro Light"/>
                <a:sym typeface="Symbol" panose="05050102010706020507" pitchFamily="18" charset="2"/>
              </a:rPr>
              <a:t>đỉnh</a:t>
            </a:r>
            <a:r>
              <a:rPr lang="en-US" sz="3600" spc="-5" dirty="0">
                <a:solidFill>
                  <a:srgbClr val="0070C0"/>
                </a:solidFill>
                <a:cs typeface="Source Sans Pro Light"/>
                <a:sym typeface="Symbol" panose="05050102010706020507" pitchFamily="18" charset="2"/>
              </a:rPr>
              <a:t>  </a:t>
            </a:r>
            <a:r>
              <a:rPr lang="en-US" sz="3600" spc="-5" dirty="0" err="1">
                <a:solidFill>
                  <a:srgbClr val="0070C0"/>
                </a:solidFill>
                <a:cs typeface="Source Sans Pro Light"/>
                <a:sym typeface="Symbol" panose="05050102010706020507" pitchFamily="18" charset="2"/>
              </a:rPr>
              <a:t>kết</a:t>
            </a:r>
            <a:r>
              <a:rPr lang="en-US" sz="3600" spc="-5" dirty="0">
                <a:solidFill>
                  <a:srgbClr val="0070C0"/>
                </a:solidFill>
                <a:cs typeface="Source Sans Pro Light"/>
                <a:sym typeface="Symbol" panose="05050102010706020507" pitchFamily="18" charset="2"/>
              </a:rPr>
              <a:t>  </a:t>
            </a:r>
            <a:r>
              <a:rPr lang="en-US" sz="3600" spc="-5" dirty="0" err="1">
                <a:solidFill>
                  <a:srgbClr val="0070C0"/>
                </a:solidFill>
                <a:cs typeface="Source Sans Pro Light"/>
                <a:sym typeface="Symbol" panose="05050102010706020507" pitchFamily="18" charset="2"/>
              </a:rPr>
              <a:t>thúc</a:t>
            </a:r>
            <a:endParaRPr lang="en-US" sz="3600" spc="-5" dirty="0">
              <a:solidFill>
                <a:srgbClr val="0070C0"/>
              </a:solidFill>
              <a:cs typeface="Source Sans Pro Light"/>
              <a:sym typeface="Symbol" panose="05050102010706020507" pitchFamily="18" charset="2"/>
            </a:endParaRPr>
          </a:p>
          <a:p>
            <a:pPr marL="1840865" marR="5080" lvl="4" algn="just">
              <a:lnSpc>
                <a:spcPct val="130000"/>
              </a:lnSpc>
            </a:pPr>
            <a:r>
              <a:rPr lang="en-US" sz="3600" spc="-5" dirty="0">
                <a:cs typeface="Source Sans Pro Light"/>
                <a:sym typeface="Symbol" panose="05050102010706020507" pitchFamily="18" charset="2"/>
              </a:rPr>
              <a:t>Open  =  Open    (n);		</a:t>
            </a:r>
            <a:r>
              <a:rPr lang="en-US" sz="3600" spc="-5" dirty="0">
                <a:solidFill>
                  <a:srgbClr val="0070C0"/>
                </a:solidFill>
                <a:cs typeface="Source Sans Pro Light"/>
                <a:sym typeface="Symbol" panose="05050102010706020507" pitchFamily="18" charset="2"/>
              </a:rPr>
              <a:t>//(n):  </a:t>
            </a:r>
            <a:r>
              <a:rPr lang="en-US" sz="3600" spc="-5" dirty="0" err="1">
                <a:solidFill>
                  <a:srgbClr val="0070C0"/>
                </a:solidFill>
                <a:cs typeface="Source Sans Pro Light"/>
                <a:sym typeface="Symbol" panose="05050102010706020507" pitchFamily="18" charset="2"/>
              </a:rPr>
              <a:t>các</a:t>
            </a:r>
            <a:r>
              <a:rPr lang="en-US" sz="3600" spc="-5" dirty="0">
                <a:solidFill>
                  <a:srgbClr val="0070C0"/>
                </a:solidFill>
                <a:cs typeface="Source Sans Pro Light"/>
                <a:sym typeface="Symbol" panose="05050102010706020507" pitchFamily="18" charset="2"/>
              </a:rPr>
              <a:t>  </a:t>
            </a:r>
            <a:r>
              <a:rPr lang="en-US" sz="3600" spc="-5" dirty="0" err="1">
                <a:solidFill>
                  <a:srgbClr val="0070C0"/>
                </a:solidFill>
                <a:cs typeface="Source Sans Pro Light"/>
                <a:sym typeface="Symbol" panose="05050102010706020507" pitchFamily="18" charset="2"/>
              </a:rPr>
              <a:t>đỉnh</a:t>
            </a:r>
            <a:r>
              <a:rPr lang="en-US" sz="3600" spc="-5" dirty="0">
                <a:solidFill>
                  <a:srgbClr val="0070C0"/>
                </a:solidFill>
                <a:cs typeface="Source Sans Pro Light"/>
                <a:sym typeface="Symbol" panose="05050102010706020507" pitchFamily="18" charset="2"/>
              </a:rPr>
              <a:t>  </a:t>
            </a:r>
            <a:r>
              <a:rPr lang="en-US" sz="3600" spc="-5" dirty="0" err="1">
                <a:solidFill>
                  <a:srgbClr val="0070C0"/>
                </a:solidFill>
                <a:cs typeface="Source Sans Pro Light"/>
                <a:sym typeface="Symbol" panose="05050102010706020507" pitchFamily="18" charset="2"/>
              </a:rPr>
              <a:t>có</a:t>
            </a:r>
            <a:r>
              <a:rPr lang="en-US" sz="3600" spc="-5" dirty="0">
                <a:solidFill>
                  <a:srgbClr val="0070C0"/>
                </a:solidFill>
                <a:cs typeface="Source Sans Pro Light"/>
                <a:sym typeface="Symbol" panose="05050102010706020507" pitchFamily="18" charset="2"/>
              </a:rPr>
              <a:t>  </a:t>
            </a:r>
            <a:r>
              <a:rPr lang="en-US" sz="3600" spc="-5" dirty="0" err="1">
                <a:solidFill>
                  <a:srgbClr val="0070C0"/>
                </a:solidFill>
                <a:cs typeface="Source Sans Pro Light"/>
                <a:sym typeface="Symbol" panose="05050102010706020507" pitchFamily="18" charset="2"/>
              </a:rPr>
              <a:t>thể</a:t>
            </a:r>
            <a:r>
              <a:rPr lang="en-US" sz="3600" spc="-5" dirty="0">
                <a:solidFill>
                  <a:srgbClr val="0070C0"/>
                </a:solidFill>
                <a:cs typeface="Source Sans Pro Light"/>
                <a:sym typeface="Symbol" panose="05050102010706020507" pitchFamily="18" charset="2"/>
              </a:rPr>
              <a:t>  </a:t>
            </a:r>
            <a:r>
              <a:rPr lang="en-US" sz="3600" spc="-5" dirty="0" err="1">
                <a:solidFill>
                  <a:srgbClr val="0070C0"/>
                </a:solidFill>
                <a:cs typeface="Source Sans Pro Light"/>
                <a:sym typeface="Symbol" panose="05050102010706020507" pitchFamily="18" charset="2"/>
              </a:rPr>
              <a:t>đi</a:t>
            </a:r>
            <a:r>
              <a:rPr lang="en-US" sz="3600" spc="-5" dirty="0">
                <a:solidFill>
                  <a:srgbClr val="0070C0"/>
                </a:solidFill>
                <a:cs typeface="Source Sans Pro Light"/>
                <a:sym typeface="Symbol" panose="05050102010706020507" pitchFamily="18" charset="2"/>
              </a:rPr>
              <a:t>  </a:t>
            </a:r>
            <a:r>
              <a:rPr lang="en-US" sz="3600" spc="-5" dirty="0" err="1">
                <a:solidFill>
                  <a:srgbClr val="0070C0"/>
                </a:solidFill>
                <a:cs typeface="Source Sans Pro Light"/>
                <a:sym typeface="Symbol" panose="05050102010706020507" pitchFamily="18" charset="2"/>
              </a:rPr>
              <a:t>trực</a:t>
            </a:r>
            <a:r>
              <a:rPr lang="en-US" sz="3600" spc="-5" dirty="0">
                <a:solidFill>
                  <a:srgbClr val="0070C0"/>
                </a:solidFill>
                <a:cs typeface="Source Sans Pro Light"/>
                <a:sym typeface="Symbol" panose="05050102010706020507" pitchFamily="18" charset="2"/>
              </a:rPr>
              <a:t>  </a:t>
            </a:r>
            <a:r>
              <a:rPr lang="en-US" sz="3600" spc="-5" dirty="0" err="1">
                <a:solidFill>
                  <a:srgbClr val="0070C0"/>
                </a:solidFill>
                <a:cs typeface="Source Sans Pro Light"/>
                <a:sym typeface="Symbol" panose="05050102010706020507" pitchFamily="18" charset="2"/>
              </a:rPr>
              <a:t>tiếp</a:t>
            </a:r>
            <a:r>
              <a:rPr lang="en-US" sz="3600" spc="-5" dirty="0">
                <a:solidFill>
                  <a:srgbClr val="0070C0"/>
                </a:solidFill>
                <a:cs typeface="Source Sans Pro Light"/>
                <a:sym typeface="Symbol" panose="05050102010706020507" pitchFamily="18" charset="2"/>
              </a:rPr>
              <a:t>  </a:t>
            </a:r>
            <a:r>
              <a:rPr lang="en-US" sz="3600" spc="-5" dirty="0" err="1">
                <a:solidFill>
                  <a:srgbClr val="0070C0"/>
                </a:solidFill>
                <a:cs typeface="Source Sans Pro Light"/>
                <a:sym typeface="Symbol" panose="05050102010706020507" pitchFamily="18" charset="2"/>
              </a:rPr>
              <a:t>từ</a:t>
            </a:r>
            <a:r>
              <a:rPr lang="en-US" sz="3600" spc="-5" dirty="0">
                <a:solidFill>
                  <a:srgbClr val="0070C0"/>
                </a:solidFill>
                <a:cs typeface="Source Sans Pro Light"/>
                <a:sym typeface="Symbol" panose="05050102010706020507" pitchFamily="18" charset="2"/>
              </a:rPr>
              <a:t>  n</a:t>
            </a:r>
          </a:p>
          <a:p>
            <a:pPr marL="1840865" marR="5080" lvl="4" algn="just">
              <a:lnSpc>
                <a:spcPct val="130000"/>
              </a:lnSpc>
            </a:pPr>
            <a:r>
              <a:rPr lang="en-US" sz="3600" spc="-5" dirty="0">
                <a:cs typeface="Source Sans Pro Light"/>
                <a:sym typeface="Symbol" panose="05050102010706020507" pitchFamily="18" charset="2"/>
              </a:rPr>
              <a:t>Close  =  Close    {n}</a:t>
            </a:r>
          </a:p>
          <a:p>
            <a:pPr marL="926465" marR="5080" lvl="2" algn="just">
              <a:lnSpc>
                <a:spcPct val="130000"/>
              </a:lnSpc>
            </a:pPr>
            <a:r>
              <a:rPr lang="en-US" sz="3600" spc="-5" dirty="0">
                <a:cs typeface="Source Sans Pro Light"/>
                <a:sym typeface="Symbol" panose="05050102010706020507" pitchFamily="18" charset="2"/>
              </a:rPr>
              <a:t>}</a:t>
            </a:r>
            <a:endParaRPr lang="en-US" sz="3600" spc="-5" dirty="0">
              <a:cs typeface="Source Sans Pro Light"/>
            </a:endParaRPr>
          </a:p>
          <a:p>
            <a:pPr marL="12065" marR="5080" algn="just">
              <a:lnSpc>
                <a:spcPct val="130000"/>
              </a:lnSpc>
            </a:pPr>
            <a:r>
              <a:rPr lang="en-US" sz="3600" spc="-5" dirty="0">
                <a:cs typeface="Source Sans Pro Light"/>
              </a:rPr>
              <a:t>End;</a:t>
            </a:r>
            <a:endParaRPr lang="vi-VN" sz="3600" spc="-5" dirty="0">
              <a:cs typeface="Source Sans Pro Light"/>
            </a:endParaRPr>
          </a:p>
        </p:txBody>
      </p:sp>
    </p:spTree>
    <p:extLst>
      <p:ext uri="{BB962C8B-B14F-4D97-AF65-F5344CB8AC3E}">
        <p14:creationId xmlns:p14="http://schemas.microsoft.com/office/powerpoint/2010/main" val="39436443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1" y="0"/>
            <a:ext cx="19010313" cy="1112119"/>
          </a:xfrm>
          <a:custGeom>
            <a:avLst/>
            <a:gdLst/>
            <a:ahLst/>
            <a:cxnLst/>
            <a:rect l="l" t="t" r="r" b="b"/>
            <a:pathLst>
              <a:path w="1892300" h="440055">
                <a:moveTo>
                  <a:pt x="0" y="439737"/>
                </a:moveTo>
                <a:lnTo>
                  <a:pt x="1892300" y="439737"/>
                </a:lnTo>
                <a:lnTo>
                  <a:pt x="1892300" y="0"/>
                </a:lnTo>
                <a:lnTo>
                  <a:pt x="0" y="0"/>
                </a:lnTo>
                <a:lnTo>
                  <a:pt x="0" y="439737"/>
                </a:lnTo>
                <a:close/>
              </a:path>
            </a:pathLst>
          </a:custGeom>
          <a:solidFill>
            <a:srgbClr val="009E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18356" y="317499"/>
            <a:ext cx="171450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vi-VN" sz="4400" spc="-10" dirty="0">
                <a:solidFill>
                  <a:srgbClr val="FFFFFF"/>
                </a:solidFill>
                <a:cs typeface="Source Sans Pro Light"/>
              </a:rPr>
              <a:t>Chương  2.  BÀI  TOÁN  VÀ  PHƯƠNG  PHÁP  TÌM  KIẾM  LỜI  GIẢI</a:t>
            </a:r>
            <a:endParaRPr lang="vi-VN" sz="4400" dirty="0">
              <a:cs typeface="Source Sans Pro Light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522CD6F9-FAAB-EBF2-2F61-7ECBAB9ACB1A}"/>
              </a:ext>
            </a:extLst>
          </p:cNvPr>
          <p:cNvSpPr/>
          <p:nvPr/>
        </p:nvSpPr>
        <p:spPr>
          <a:xfrm>
            <a:off x="-1" y="1124818"/>
            <a:ext cx="18572957" cy="1000863"/>
          </a:xfrm>
          <a:custGeom>
            <a:avLst/>
            <a:gdLst>
              <a:gd name="connsiteX0" fmla="*/ 0 w 19044896"/>
              <a:gd name="connsiteY0" fmla="*/ 0 h 814838"/>
              <a:gd name="connsiteX1" fmla="*/ 17382432 w 19044896"/>
              <a:gd name="connsiteY1" fmla="*/ 0 h 814838"/>
              <a:gd name="connsiteX2" fmla="*/ 18288000 w 19044896"/>
              <a:gd name="connsiteY2" fmla="*/ 0 h 814838"/>
              <a:gd name="connsiteX3" fmla="*/ 18726162 w 19044896"/>
              <a:gd name="connsiteY3" fmla="*/ 0 h 814838"/>
              <a:gd name="connsiteX4" fmla="*/ 19044896 w 19044896"/>
              <a:gd name="connsiteY4" fmla="*/ 407419 h 814838"/>
              <a:gd name="connsiteX5" fmla="*/ 18726162 w 19044896"/>
              <a:gd name="connsiteY5" fmla="*/ 814838 h 814838"/>
              <a:gd name="connsiteX6" fmla="*/ 18288000 w 19044896"/>
              <a:gd name="connsiteY6" fmla="*/ 814838 h 814838"/>
              <a:gd name="connsiteX7" fmla="*/ 17382432 w 19044896"/>
              <a:gd name="connsiteY7" fmla="*/ 814838 h 814838"/>
              <a:gd name="connsiteX8" fmla="*/ 0 w 19044896"/>
              <a:gd name="connsiteY8" fmla="*/ 814838 h 814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044896" h="814838">
                <a:moveTo>
                  <a:pt x="0" y="0"/>
                </a:moveTo>
                <a:lnTo>
                  <a:pt x="17382432" y="0"/>
                </a:lnTo>
                <a:lnTo>
                  <a:pt x="18288000" y="0"/>
                </a:lnTo>
                <a:lnTo>
                  <a:pt x="18726162" y="0"/>
                </a:lnTo>
                <a:cubicBezTo>
                  <a:pt x="18902178" y="0"/>
                  <a:pt x="19044896" y="182396"/>
                  <a:pt x="19044896" y="407419"/>
                </a:cubicBezTo>
                <a:cubicBezTo>
                  <a:pt x="19044896" y="632443"/>
                  <a:pt x="18902178" y="814838"/>
                  <a:pt x="18726162" y="814838"/>
                </a:cubicBezTo>
                <a:lnTo>
                  <a:pt x="18288000" y="814838"/>
                </a:lnTo>
                <a:lnTo>
                  <a:pt x="17382432" y="814838"/>
                </a:lnTo>
                <a:lnTo>
                  <a:pt x="0" y="814838"/>
                </a:lnTo>
                <a:close/>
              </a:path>
            </a:pathLst>
          </a:custGeom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object 20">
            <a:extLst>
              <a:ext uri="{FF2B5EF4-FFF2-40B4-BE49-F238E27FC236}">
                <a16:creationId xmlns:a16="http://schemas.microsoft.com/office/drawing/2014/main" id="{741827C7-EE84-B4FC-9E5C-303839CC7A00}"/>
              </a:ext>
            </a:extLst>
          </p:cNvPr>
          <p:cNvSpPr txBox="1"/>
          <p:nvPr/>
        </p:nvSpPr>
        <p:spPr>
          <a:xfrm>
            <a:off x="757564" y="1179062"/>
            <a:ext cx="17205792" cy="81483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83565" marR="5080" indent="-571500" algn="just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en-US" sz="4400" spc="-5" dirty="0" err="1">
                <a:cs typeface="Source Sans Pro Light"/>
              </a:rPr>
              <a:t>Tìm</a:t>
            </a:r>
            <a:r>
              <a:rPr lang="en-US" sz="4400" spc="-5" dirty="0">
                <a:cs typeface="Source Sans Pro Light"/>
              </a:rPr>
              <a:t>  </a:t>
            </a:r>
            <a:r>
              <a:rPr lang="en-US" sz="4400" spc="-5" dirty="0" err="1">
                <a:cs typeface="Source Sans Pro Light"/>
              </a:rPr>
              <a:t>kiếm</a:t>
            </a:r>
            <a:r>
              <a:rPr lang="en-US" sz="4400" spc="-5" dirty="0">
                <a:cs typeface="Source Sans Pro Light"/>
              </a:rPr>
              <a:t>  </a:t>
            </a:r>
            <a:r>
              <a:rPr lang="en-US" sz="4400" spc="-5" dirty="0" err="1">
                <a:cs typeface="Source Sans Pro Light"/>
              </a:rPr>
              <a:t>theo</a:t>
            </a:r>
            <a:r>
              <a:rPr lang="en-US" sz="4400" spc="-5" dirty="0">
                <a:cs typeface="Source Sans Pro Light"/>
              </a:rPr>
              <a:t>  </a:t>
            </a:r>
            <a:r>
              <a:rPr lang="en-US" sz="4400" spc="-5" dirty="0" err="1">
                <a:cs typeface="Source Sans Pro Light"/>
              </a:rPr>
              <a:t>chiều</a:t>
            </a:r>
            <a:r>
              <a:rPr lang="en-US" sz="4400" spc="-5" dirty="0">
                <a:cs typeface="Source Sans Pro Light"/>
              </a:rPr>
              <a:t>  </a:t>
            </a:r>
            <a:r>
              <a:rPr lang="en-US" sz="4400" spc="-5" dirty="0" err="1">
                <a:cs typeface="Source Sans Pro Light"/>
              </a:rPr>
              <a:t>rộng</a:t>
            </a:r>
            <a:r>
              <a:rPr lang="en-US" sz="4400" spc="-5" dirty="0">
                <a:cs typeface="Source Sans Pro Light"/>
              </a:rPr>
              <a:t>  (Breath  First  Search)</a:t>
            </a:r>
            <a:endParaRPr lang="vi-VN" sz="4400" spc="-5" dirty="0">
              <a:cs typeface="Source Sans Pro Light"/>
            </a:endParaRPr>
          </a:p>
        </p:txBody>
      </p:sp>
      <p:sp>
        <p:nvSpPr>
          <p:cNvPr id="10" name="object 20">
            <a:extLst>
              <a:ext uri="{FF2B5EF4-FFF2-40B4-BE49-F238E27FC236}">
                <a16:creationId xmlns:a16="http://schemas.microsoft.com/office/drawing/2014/main" id="{6F33E8AA-DC87-6B1F-8064-DAE7E9EB3D17}"/>
              </a:ext>
            </a:extLst>
          </p:cNvPr>
          <p:cNvSpPr txBox="1"/>
          <p:nvPr/>
        </p:nvSpPr>
        <p:spPr>
          <a:xfrm>
            <a:off x="757564" y="2179925"/>
            <a:ext cx="7528392" cy="715080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algn="just">
              <a:lnSpc>
                <a:spcPct val="130000"/>
              </a:lnSpc>
            </a:pPr>
            <a:r>
              <a:rPr lang="en-US" sz="3600" spc="-5" dirty="0">
                <a:cs typeface="Source Sans Pro Light"/>
              </a:rPr>
              <a:t>Begin</a:t>
            </a:r>
          </a:p>
          <a:p>
            <a:pPr marL="926465" marR="5080" lvl="2" algn="just">
              <a:lnSpc>
                <a:spcPct val="130000"/>
              </a:lnSpc>
            </a:pPr>
            <a:r>
              <a:rPr lang="en-US" sz="3600" spc="-5" dirty="0">
                <a:cs typeface="Source Sans Pro Light"/>
              </a:rPr>
              <a:t>Open={s};								</a:t>
            </a:r>
            <a:endParaRPr lang="en-US" sz="3600" spc="-5" dirty="0">
              <a:solidFill>
                <a:srgbClr val="0070C0"/>
              </a:solidFill>
              <a:cs typeface="Source Sans Pro Light"/>
            </a:endParaRPr>
          </a:p>
          <a:p>
            <a:pPr marL="926465" marR="5080" lvl="2" algn="just">
              <a:lnSpc>
                <a:spcPct val="130000"/>
              </a:lnSpc>
            </a:pPr>
            <a:r>
              <a:rPr lang="en-US" sz="3600" spc="-5" dirty="0">
                <a:cs typeface="Source Sans Pro Light"/>
              </a:rPr>
              <a:t>Close=</a:t>
            </a:r>
            <a:r>
              <a:rPr lang="en-US" sz="3600" spc="-5" dirty="0">
                <a:cs typeface="Source Sans Pro Light"/>
                <a:sym typeface="Symbol" panose="05050102010706020507" pitchFamily="18" charset="2"/>
              </a:rPr>
              <a:t>;									</a:t>
            </a:r>
            <a:endParaRPr lang="en-US" sz="3600" spc="-5" dirty="0">
              <a:solidFill>
                <a:srgbClr val="0070C0"/>
              </a:solidFill>
              <a:cs typeface="Source Sans Pro Light"/>
              <a:sym typeface="Symbol" panose="05050102010706020507" pitchFamily="18" charset="2"/>
            </a:endParaRPr>
          </a:p>
          <a:p>
            <a:pPr marL="926465" marR="5080" lvl="2" algn="just">
              <a:lnSpc>
                <a:spcPct val="130000"/>
              </a:lnSpc>
            </a:pPr>
            <a:r>
              <a:rPr lang="en-US" sz="3600" spc="-5" dirty="0">
                <a:cs typeface="Source Sans Pro Light"/>
                <a:sym typeface="Symbol" panose="05050102010706020507" pitchFamily="18" charset="2"/>
              </a:rPr>
              <a:t>While(Open  !=  ){					</a:t>
            </a:r>
            <a:endParaRPr lang="en-US" sz="3600" spc="-5" dirty="0">
              <a:solidFill>
                <a:srgbClr val="0070C0"/>
              </a:solidFill>
              <a:cs typeface="Source Sans Pro Light"/>
              <a:sym typeface="Symbol" panose="05050102010706020507" pitchFamily="18" charset="2"/>
            </a:endParaRPr>
          </a:p>
          <a:p>
            <a:pPr marL="1840865" marR="5080" lvl="4" algn="just">
              <a:lnSpc>
                <a:spcPct val="130000"/>
              </a:lnSpc>
            </a:pPr>
            <a:r>
              <a:rPr lang="en-US" sz="3600" spc="-5" dirty="0">
                <a:cs typeface="Source Sans Pro Light"/>
                <a:sym typeface="Symbol" panose="05050102010706020507" pitchFamily="18" charset="2"/>
              </a:rPr>
              <a:t>n  =  Retrieve(Open);		</a:t>
            </a:r>
            <a:endParaRPr lang="en-US" sz="3600" spc="-5" dirty="0">
              <a:solidFill>
                <a:srgbClr val="0070C0"/>
              </a:solidFill>
              <a:cs typeface="Source Sans Pro Light"/>
              <a:sym typeface="Symbol" panose="05050102010706020507" pitchFamily="18" charset="2"/>
            </a:endParaRPr>
          </a:p>
          <a:p>
            <a:pPr marL="1840865" marR="5080" lvl="4" algn="just">
              <a:lnSpc>
                <a:spcPct val="130000"/>
              </a:lnSpc>
            </a:pPr>
            <a:r>
              <a:rPr lang="en-US" sz="3600" spc="-5" dirty="0">
                <a:cs typeface="Source Sans Pro Light"/>
                <a:sym typeface="Symbol" panose="05050102010706020507" pitchFamily="18" charset="2"/>
              </a:rPr>
              <a:t>If(n==g)  Return  TRUE;</a:t>
            </a:r>
            <a:endParaRPr lang="en-US" sz="3600" spc="-5" dirty="0">
              <a:solidFill>
                <a:srgbClr val="0070C0"/>
              </a:solidFill>
              <a:cs typeface="Source Sans Pro Light"/>
              <a:sym typeface="Symbol" panose="05050102010706020507" pitchFamily="18" charset="2"/>
            </a:endParaRPr>
          </a:p>
          <a:p>
            <a:pPr marL="1840865" marR="5080" lvl="4" algn="just">
              <a:lnSpc>
                <a:spcPct val="130000"/>
              </a:lnSpc>
            </a:pPr>
            <a:r>
              <a:rPr lang="en-US" sz="3600" spc="-5" dirty="0">
                <a:cs typeface="Source Sans Pro Light"/>
                <a:sym typeface="Symbol" panose="05050102010706020507" pitchFamily="18" charset="2"/>
              </a:rPr>
              <a:t>Open  =  Open    (n);	</a:t>
            </a:r>
            <a:endParaRPr lang="en-US" sz="3600" spc="-5" dirty="0">
              <a:solidFill>
                <a:srgbClr val="0070C0"/>
              </a:solidFill>
              <a:cs typeface="Source Sans Pro Light"/>
              <a:sym typeface="Symbol" panose="05050102010706020507" pitchFamily="18" charset="2"/>
            </a:endParaRPr>
          </a:p>
          <a:p>
            <a:pPr marL="1840865" marR="5080" lvl="4" algn="just">
              <a:lnSpc>
                <a:spcPct val="130000"/>
              </a:lnSpc>
            </a:pPr>
            <a:r>
              <a:rPr lang="en-US" sz="3600" spc="-5" dirty="0">
                <a:cs typeface="Source Sans Pro Light"/>
                <a:sym typeface="Symbol" panose="05050102010706020507" pitchFamily="18" charset="2"/>
              </a:rPr>
              <a:t>Close  =  Close    {n}</a:t>
            </a:r>
          </a:p>
          <a:p>
            <a:pPr marL="926465" marR="5080" lvl="2" algn="just">
              <a:lnSpc>
                <a:spcPct val="130000"/>
              </a:lnSpc>
            </a:pPr>
            <a:r>
              <a:rPr lang="en-US" sz="3600" spc="-5" dirty="0">
                <a:cs typeface="Source Sans Pro Light"/>
                <a:sym typeface="Symbol" panose="05050102010706020507" pitchFamily="18" charset="2"/>
              </a:rPr>
              <a:t>}</a:t>
            </a:r>
            <a:endParaRPr lang="en-US" sz="3600" spc="-5" dirty="0">
              <a:cs typeface="Source Sans Pro Light"/>
            </a:endParaRPr>
          </a:p>
          <a:p>
            <a:pPr marL="12065" marR="5080" algn="just">
              <a:lnSpc>
                <a:spcPct val="130000"/>
              </a:lnSpc>
            </a:pPr>
            <a:r>
              <a:rPr lang="en-US" sz="3600" spc="-5" dirty="0">
                <a:cs typeface="Source Sans Pro Light"/>
              </a:rPr>
              <a:t>End;</a:t>
            </a:r>
            <a:endParaRPr lang="vi-VN" sz="3600" spc="-5" dirty="0">
              <a:cs typeface="Source Sans Pro Ligh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890CFE-4D8A-82DF-F77A-665CB19EA1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1469" y="2419035"/>
            <a:ext cx="9617110" cy="5711310"/>
          </a:xfrm>
          <a:prstGeom prst="rect">
            <a:avLst/>
          </a:prstGeom>
        </p:spPr>
      </p:pic>
      <p:sp>
        <p:nvSpPr>
          <p:cNvPr id="7" name="object 20">
            <a:extLst>
              <a:ext uri="{FF2B5EF4-FFF2-40B4-BE49-F238E27FC236}">
                <a16:creationId xmlns:a16="http://schemas.microsoft.com/office/drawing/2014/main" id="{E8C030D6-AE59-BB22-0E57-772D3895E3CD}"/>
              </a:ext>
            </a:extLst>
          </p:cNvPr>
          <p:cNvSpPr txBox="1"/>
          <p:nvPr/>
        </p:nvSpPr>
        <p:spPr>
          <a:xfrm>
            <a:off x="5466556" y="9287450"/>
            <a:ext cx="12893710" cy="81483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algn="r">
              <a:lnSpc>
                <a:spcPct val="130000"/>
              </a:lnSpc>
            </a:pPr>
            <a:r>
              <a:rPr lang="en-US" sz="4400" i="1" spc="-5" dirty="0">
                <a:solidFill>
                  <a:srgbClr val="0070C0"/>
                </a:solidFill>
                <a:cs typeface="Source Sans Pro Light"/>
              </a:rPr>
              <a:t>s  =  A  </a:t>
            </a:r>
            <a:r>
              <a:rPr lang="en-US" sz="4400" i="1" spc="-5" dirty="0" err="1">
                <a:solidFill>
                  <a:srgbClr val="0070C0"/>
                </a:solidFill>
                <a:cs typeface="Source Sans Pro Light"/>
              </a:rPr>
              <a:t>là</a:t>
            </a:r>
            <a:r>
              <a:rPr lang="en-US" sz="4400" i="1" spc="-5" dirty="0">
                <a:solidFill>
                  <a:srgbClr val="0070C0"/>
                </a:solidFill>
                <a:cs typeface="Source Sans Pro Light"/>
              </a:rPr>
              <a:t>  </a:t>
            </a:r>
            <a:r>
              <a:rPr lang="en-US" sz="4400" i="1" spc="-5" dirty="0" err="1">
                <a:solidFill>
                  <a:srgbClr val="0070C0"/>
                </a:solidFill>
                <a:cs typeface="Source Sans Pro Light"/>
              </a:rPr>
              <a:t>đỉnh</a:t>
            </a:r>
            <a:r>
              <a:rPr lang="en-US" sz="4400" i="1" spc="-5" dirty="0">
                <a:solidFill>
                  <a:srgbClr val="0070C0"/>
                </a:solidFill>
                <a:cs typeface="Source Sans Pro Light"/>
              </a:rPr>
              <a:t>  </a:t>
            </a:r>
            <a:r>
              <a:rPr lang="en-US" sz="4400" i="1" spc="-5" dirty="0" err="1">
                <a:solidFill>
                  <a:srgbClr val="0070C0"/>
                </a:solidFill>
                <a:cs typeface="Source Sans Pro Light"/>
              </a:rPr>
              <a:t>bắt</a:t>
            </a:r>
            <a:r>
              <a:rPr lang="en-US" sz="4400" i="1" spc="-5" dirty="0">
                <a:solidFill>
                  <a:srgbClr val="0070C0"/>
                </a:solidFill>
                <a:cs typeface="Source Sans Pro Light"/>
              </a:rPr>
              <a:t>  </a:t>
            </a:r>
            <a:r>
              <a:rPr lang="en-US" sz="4400" i="1" spc="-5" dirty="0" err="1">
                <a:solidFill>
                  <a:srgbClr val="0070C0"/>
                </a:solidFill>
                <a:cs typeface="Source Sans Pro Light"/>
              </a:rPr>
              <a:t>đầu</a:t>
            </a:r>
            <a:r>
              <a:rPr lang="en-US" sz="4400" i="1" spc="-5" dirty="0">
                <a:solidFill>
                  <a:srgbClr val="0070C0"/>
                </a:solidFill>
                <a:cs typeface="Source Sans Pro Light"/>
              </a:rPr>
              <a:t>		g=G  </a:t>
            </a:r>
            <a:r>
              <a:rPr lang="en-US" sz="4400" i="1" spc="-5" dirty="0" err="1">
                <a:solidFill>
                  <a:srgbClr val="0070C0"/>
                </a:solidFill>
                <a:cs typeface="Source Sans Pro Light"/>
              </a:rPr>
              <a:t>là</a:t>
            </a:r>
            <a:r>
              <a:rPr lang="en-US" sz="4400" i="1" spc="-5" dirty="0">
                <a:solidFill>
                  <a:srgbClr val="0070C0"/>
                </a:solidFill>
                <a:cs typeface="Source Sans Pro Light"/>
              </a:rPr>
              <a:t>  </a:t>
            </a:r>
            <a:r>
              <a:rPr lang="en-US" sz="4400" i="1" spc="-5" dirty="0" err="1">
                <a:solidFill>
                  <a:srgbClr val="0070C0"/>
                </a:solidFill>
                <a:cs typeface="Source Sans Pro Light"/>
              </a:rPr>
              <a:t>đỉnh</a:t>
            </a:r>
            <a:r>
              <a:rPr lang="en-US" sz="4400" i="1" spc="-5" dirty="0">
                <a:solidFill>
                  <a:srgbClr val="0070C0"/>
                </a:solidFill>
                <a:cs typeface="Source Sans Pro Light"/>
              </a:rPr>
              <a:t>  </a:t>
            </a:r>
            <a:r>
              <a:rPr lang="en-US" sz="4400" i="1" spc="-5" dirty="0" err="1">
                <a:solidFill>
                  <a:srgbClr val="0070C0"/>
                </a:solidFill>
                <a:cs typeface="Source Sans Pro Light"/>
              </a:rPr>
              <a:t>kết</a:t>
            </a:r>
            <a:r>
              <a:rPr lang="en-US" sz="4400" i="1" spc="-5" dirty="0">
                <a:solidFill>
                  <a:srgbClr val="0070C0"/>
                </a:solidFill>
                <a:cs typeface="Source Sans Pro Light"/>
              </a:rPr>
              <a:t>  </a:t>
            </a:r>
            <a:r>
              <a:rPr lang="en-US" sz="4400" i="1" spc="-5" dirty="0" err="1">
                <a:solidFill>
                  <a:srgbClr val="0070C0"/>
                </a:solidFill>
                <a:cs typeface="Source Sans Pro Light"/>
              </a:rPr>
              <a:t>thúc</a:t>
            </a:r>
            <a:endParaRPr lang="vi-VN" sz="4400" i="1" spc="-5" dirty="0">
              <a:solidFill>
                <a:srgbClr val="0070C0"/>
              </a:solidFill>
              <a:cs typeface="Source Sans Pro Light"/>
            </a:endParaRPr>
          </a:p>
        </p:txBody>
      </p:sp>
      <p:sp>
        <p:nvSpPr>
          <p:cNvPr id="3" name="object 20">
            <a:extLst>
              <a:ext uri="{FF2B5EF4-FFF2-40B4-BE49-F238E27FC236}">
                <a16:creationId xmlns:a16="http://schemas.microsoft.com/office/drawing/2014/main" id="{328D5BB9-51A9-DF02-EB8C-3E8963ACB7D2}"/>
              </a:ext>
            </a:extLst>
          </p:cNvPr>
          <p:cNvSpPr txBox="1"/>
          <p:nvPr/>
        </p:nvSpPr>
        <p:spPr>
          <a:xfrm>
            <a:off x="12705556" y="8016280"/>
            <a:ext cx="2342268" cy="81483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algn="ctr">
              <a:lnSpc>
                <a:spcPct val="130000"/>
              </a:lnSpc>
            </a:pPr>
            <a:r>
              <a:rPr lang="en-US" sz="4400" spc="-5" dirty="0" err="1">
                <a:solidFill>
                  <a:srgbClr val="0070C0"/>
                </a:solidFill>
                <a:cs typeface="Source Sans Pro Light"/>
              </a:rPr>
              <a:t>Ví</a:t>
            </a:r>
            <a:r>
              <a:rPr lang="en-US" sz="4400" spc="-5" dirty="0">
                <a:solidFill>
                  <a:srgbClr val="0070C0"/>
                </a:solidFill>
                <a:cs typeface="Source Sans Pro Light"/>
              </a:rPr>
              <a:t>  </a:t>
            </a:r>
            <a:r>
              <a:rPr lang="en-US" sz="4400" spc="-5" dirty="0" err="1">
                <a:solidFill>
                  <a:srgbClr val="0070C0"/>
                </a:solidFill>
                <a:cs typeface="Source Sans Pro Light"/>
              </a:rPr>
              <a:t>dụ</a:t>
            </a:r>
            <a:r>
              <a:rPr lang="en-US" sz="4400" spc="-5" dirty="0">
                <a:solidFill>
                  <a:srgbClr val="0070C0"/>
                </a:solidFill>
                <a:cs typeface="Source Sans Pro Light"/>
              </a:rPr>
              <a:t>  1</a:t>
            </a:r>
            <a:endParaRPr lang="vi-VN" sz="4400" i="1" spc="-5" dirty="0">
              <a:solidFill>
                <a:srgbClr val="0070C0"/>
              </a:solidFill>
              <a:cs typeface="Source Sans Pro Light"/>
            </a:endParaRPr>
          </a:p>
        </p:txBody>
      </p:sp>
    </p:spTree>
    <p:extLst>
      <p:ext uri="{BB962C8B-B14F-4D97-AF65-F5344CB8AC3E}">
        <p14:creationId xmlns:p14="http://schemas.microsoft.com/office/powerpoint/2010/main" val="39549634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1" y="0"/>
            <a:ext cx="19010313" cy="1112119"/>
          </a:xfrm>
          <a:custGeom>
            <a:avLst/>
            <a:gdLst/>
            <a:ahLst/>
            <a:cxnLst/>
            <a:rect l="l" t="t" r="r" b="b"/>
            <a:pathLst>
              <a:path w="1892300" h="440055">
                <a:moveTo>
                  <a:pt x="0" y="439737"/>
                </a:moveTo>
                <a:lnTo>
                  <a:pt x="1892300" y="439737"/>
                </a:lnTo>
                <a:lnTo>
                  <a:pt x="1892300" y="0"/>
                </a:lnTo>
                <a:lnTo>
                  <a:pt x="0" y="0"/>
                </a:lnTo>
                <a:lnTo>
                  <a:pt x="0" y="439737"/>
                </a:lnTo>
                <a:close/>
              </a:path>
            </a:pathLst>
          </a:custGeom>
          <a:solidFill>
            <a:srgbClr val="009E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18356" y="317499"/>
            <a:ext cx="171450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vi-VN" sz="4400" spc="-10" dirty="0">
                <a:solidFill>
                  <a:srgbClr val="FFFFFF"/>
                </a:solidFill>
                <a:cs typeface="Source Sans Pro Light"/>
              </a:rPr>
              <a:t>Chương  2.  BÀI  TOÁN  VÀ  PHƯƠNG  PHÁP  TÌM  KIẾM  LỜI  GIẢI</a:t>
            </a:r>
            <a:endParaRPr lang="vi-VN" sz="4400" dirty="0">
              <a:cs typeface="Source Sans Pro Light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522CD6F9-FAAB-EBF2-2F61-7ECBAB9ACB1A}"/>
              </a:ext>
            </a:extLst>
          </p:cNvPr>
          <p:cNvSpPr/>
          <p:nvPr/>
        </p:nvSpPr>
        <p:spPr>
          <a:xfrm>
            <a:off x="-1" y="1124818"/>
            <a:ext cx="18572957" cy="1000863"/>
          </a:xfrm>
          <a:custGeom>
            <a:avLst/>
            <a:gdLst>
              <a:gd name="connsiteX0" fmla="*/ 0 w 19044896"/>
              <a:gd name="connsiteY0" fmla="*/ 0 h 814838"/>
              <a:gd name="connsiteX1" fmla="*/ 17382432 w 19044896"/>
              <a:gd name="connsiteY1" fmla="*/ 0 h 814838"/>
              <a:gd name="connsiteX2" fmla="*/ 18288000 w 19044896"/>
              <a:gd name="connsiteY2" fmla="*/ 0 h 814838"/>
              <a:gd name="connsiteX3" fmla="*/ 18726162 w 19044896"/>
              <a:gd name="connsiteY3" fmla="*/ 0 h 814838"/>
              <a:gd name="connsiteX4" fmla="*/ 19044896 w 19044896"/>
              <a:gd name="connsiteY4" fmla="*/ 407419 h 814838"/>
              <a:gd name="connsiteX5" fmla="*/ 18726162 w 19044896"/>
              <a:gd name="connsiteY5" fmla="*/ 814838 h 814838"/>
              <a:gd name="connsiteX6" fmla="*/ 18288000 w 19044896"/>
              <a:gd name="connsiteY6" fmla="*/ 814838 h 814838"/>
              <a:gd name="connsiteX7" fmla="*/ 17382432 w 19044896"/>
              <a:gd name="connsiteY7" fmla="*/ 814838 h 814838"/>
              <a:gd name="connsiteX8" fmla="*/ 0 w 19044896"/>
              <a:gd name="connsiteY8" fmla="*/ 814838 h 814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044896" h="814838">
                <a:moveTo>
                  <a:pt x="0" y="0"/>
                </a:moveTo>
                <a:lnTo>
                  <a:pt x="17382432" y="0"/>
                </a:lnTo>
                <a:lnTo>
                  <a:pt x="18288000" y="0"/>
                </a:lnTo>
                <a:lnTo>
                  <a:pt x="18726162" y="0"/>
                </a:lnTo>
                <a:cubicBezTo>
                  <a:pt x="18902178" y="0"/>
                  <a:pt x="19044896" y="182396"/>
                  <a:pt x="19044896" y="407419"/>
                </a:cubicBezTo>
                <a:cubicBezTo>
                  <a:pt x="19044896" y="632443"/>
                  <a:pt x="18902178" y="814838"/>
                  <a:pt x="18726162" y="814838"/>
                </a:cubicBezTo>
                <a:lnTo>
                  <a:pt x="18288000" y="814838"/>
                </a:lnTo>
                <a:lnTo>
                  <a:pt x="17382432" y="814838"/>
                </a:lnTo>
                <a:lnTo>
                  <a:pt x="0" y="814838"/>
                </a:lnTo>
                <a:close/>
              </a:path>
            </a:pathLst>
          </a:custGeom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object 20">
            <a:extLst>
              <a:ext uri="{FF2B5EF4-FFF2-40B4-BE49-F238E27FC236}">
                <a16:creationId xmlns:a16="http://schemas.microsoft.com/office/drawing/2014/main" id="{741827C7-EE84-B4FC-9E5C-303839CC7A00}"/>
              </a:ext>
            </a:extLst>
          </p:cNvPr>
          <p:cNvSpPr txBox="1"/>
          <p:nvPr/>
        </p:nvSpPr>
        <p:spPr>
          <a:xfrm>
            <a:off x="757564" y="1179062"/>
            <a:ext cx="17205792" cy="81483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83565" marR="5080" indent="-571500" algn="just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en-US" sz="4400" spc="-5" dirty="0" err="1">
                <a:cs typeface="Source Sans Pro Light"/>
              </a:rPr>
              <a:t>Tìm</a:t>
            </a:r>
            <a:r>
              <a:rPr lang="en-US" sz="4400" spc="-5" dirty="0">
                <a:cs typeface="Source Sans Pro Light"/>
              </a:rPr>
              <a:t>  </a:t>
            </a:r>
            <a:r>
              <a:rPr lang="en-US" sz="4400" spc="-5" dirty="0" err="1">
                <a:cs typeface="Source Sans Pro Light"/>
              </a:rPr>
              <a:t>kiếm</a:t>
            </a:r>
            <a:r>
              <a:rPr lang="en-US" sz="4400" spc="-5" dirty="0">
                <a:cs typeface="Source Sans Pro Light"/>
              </a:rPr>
              <a:t>  </a:t>
            </a:r>
            <a:r>
              <a:rPr lang="en-US" sz="4400" spc="-5" dirty="0" err="1">
                <a:cs typeface="Source Sans Pro Light"/>
              </a:rPr>
              <a:t>theo</a:t>
            </a:r>
            <a:r>
              <a:rPr lang="en-US" sz="4400" spc="-5" dirty="0">
                <a:cs typeface="Source Sans Pro Light"/>
              </a:rPr>
              <a:t>  </a:t>
            </a:r>
            <a:r>
              <a:rPr lang="en-US" sz="4400" spc="-5" dirty="0" err="1">
                <a:cs typeface="Source Sans Pro Light"/>
              </a:rPr>
              <a:t>chiều</a:t>
            </a:r>
            <a:r>
              <a:rPr lang="en-US" sz="4400" spc="-5" dirty="0">
                <a:cs typeface="Source Sans Pro Light"/>
              </a:rPr>
              <a:t>  </a:t>
            </a:r>
            <a:r>
              <a:rPr lang="en-US" sz="4400" spc="-5" dirty="0" err="1">
                <a:cs typeface="Source Sans Pro Light"/>
              </a:rPr>
              <a:t>rộng</a:t>
            </a:r>
            <a:r>
              <a:rPr lang="en-US" sz="4400" spc="-5" dirty="0">
                <a:cs typeface="Source Sans Pro Light"/>
              </a:rPr>
              <a:t>  (Breath  First  Search)</a:t>
            </a:r>
            <a:endParaRPr lang="vi-VN" sz="4400" spc="-5" dirty="0">
              <a:cs typeface="Source Sans Pro Ligh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890CFE-4D8A-82DF-F77A-665CB19EA129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8655" y="2125681"/>
            <a:ext cx="7162800" cy="4253770"/>
          </a:xfrm>
          <a:prstGeom prst="rect">
            <a:avLst/>
          </a:prstGeom>
        </p:spPr>
      </p:pic>
      <p:graphicFrame>
        <p:nvGraphicFramePr>
          <p:cNvPr id="3" name="Table 8">
            <a:extLst>
              <a:ext uri="{FF2B5EF4-FFF2-40B4-BE49-F238E27FC236}">
                <a16:creationId xmlns:a16="http://schemas.microsoft.com/office/drawing/2014/main" id="{EE0E072A-E5A0-78A4-B7F0-5D259C0294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7978550"/>
              </p:ext>
            </p:extLst>
          </p:nvPr>
        </p:nvGraphicFramePr>
        <p:xfrm>
          <a:off x="437356" y="2317974"/>
          <a:ext cx="11277600" cy="73506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69741">
                  <a:extLst>
                    <a:ext uri="{9D8B030D-6E8A-4147-A177-3AD203B41FA5}">
                      <a16:colId xmlns:a16="http://schemas.microsoft.com/office/drawing/2014/main" val="1896540118"/>
                    </a:ext>
                  </a:extLst>
                </a:gridCol>
                <a:gridCol w="795137">
                  <a:extLst>
                    <a:ext uri="{9D8B030D-6E8A-4147-A177-3AD203B41FA5}">
                      <a16:colId xmlns:a16="http://schemas.microsoft.com/office/drawing/2014/main" val="400002656"/>
                    </a:ext>
                  </a:extLst>
                </a:gridCol>
                <a:gridCol w="2937574">
                  <a:extLst>
                    <a:ext uri="{9D8B030D-6E8A-4147-A177-3AD203B41FA5}">
                      <a16:colId xmlns:a16="http://schemas.microsoft.com/office/drawing/2014/main" val="2332802750"/>
                    </a:ext>
                  </a:extLst>
                </a:gridCol>
                <a:gridCol w="2937574">
                  <a:extLst>
                    <a:ext uri="{9D8B030D-6E8A-4147-A177-3AD203B41FA5}">
                      <a16:colId xmlns:a16="http://schemas.microsoft.com/office/drawing/2014/main" val="4038638008"/>
                    </a:ext>
                  </a:extLst>
                </a:gridCol>
                <a:gridCol w="2937574">
                  <a:extLst>
                    <a:ext uri="{9D8B030D-6E8A-4147-A177-3AD203B41FA5}">
                      <a16:colId xmlns:a16="http://schemas.microsoft.com/office/drawing/2014/main" val="1301903536"/>
                    </a:ext>
                  </a:extLst>
                </a:gridCol>
              </a:tblGrid>
              <a:tr h="816741">
                <a:tc>
                  <a:txBody>
                    <a:bodyPr/>
                    <a:lstStyle/>
                    <a:p>
                      <a:r>
                        <a:rPr lang="en-US" b="0" dirty="0" err="1"/>
                        <a:t>Bước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n 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b="0" spc="-5">
                          <a:cs typeface="Source Sans Pro Light"/>
                          <a:sym typeface="Symbol" panose="05050102010706020507" pitchFamily="18" charset="2"/>
                        </a:rPr>
                        <a:t>(n)</a:t>
                      </a:r>
                      <a:endParaRPr lang="en-US" b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/>
                        <a:t>Open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/>
                        <a:t>Close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2604453"/>
                  </a:ext>
                </a:extLst>
              </a:tr>
              <a:tr h="816741">
                <a:tc>
                  <a:txBody>
                    <a:bodyPr/>
                    <a:lstStyle/>
                    <a:p>
                      <a:r>
                        <a:rPr lang="en-US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{A}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spc="-5">
                          <a:cs typeface="Source Sans Pro Light"/>
                          <a:sym typeface="Symbol" panose="05050102010706020507" pitchFamily="18" charset="2"/>
                        </a:rPr>
                        <a:t>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718537"/>
                  </a:ext>
                </a:extLst>
              </a:tr>
              <a:tr h="816741">
                <a:tc>
                  <a:txBody>
                    <a:bodyPr/>
                    <a:lstStyle/>
                    <a:p>
                      <a:r>
                        <a:rPr lang="en-U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highlight>
                            <a:srgbClr val="FFFF00"/>
                          </a:highlight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{B,C,D}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{B,C,D}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{A}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9380560"/>
                  </a:ext>
                </a:extLst>
              </a:tr>
              <a:tr h="816741">
                <a:tc>
                  <a:txBody>
                    <a:bodyPr/>
                    <a:lstStyle/>
                    <a:p>
                      <a:r>
                        <a:rPr lang="en-US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{E,F}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{C,D,E,F}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{A,B}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6249280"/>
                  </a:ext>
                </a:extLst>
              </a:tr>
              <a:tr h="816741">
                <a:tc>
                  <a:txBody>
                    <a:bodyPr/>
                    <a:lstStyle/>
                    <a:p>
                      <a:r>
                        <a:rPr lang="en-US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highlight>
                            <a:srgbClr val="FFFF00"/>
                          </a:highlight>
                        </a:rPr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{F,G}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{D,E,F,G}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{A,B,C}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6210152"/>
                  </a:ext>
                </a:extLst>
              </a:tr>
              <a:tr h="816741">
                <a:tc>
                  <a:txBody>
                    <a:bodyPr/>
                    <a:lstStyle/>
                    <a:p>
                      <a:r>
                        <a:rPr lang="en-US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42573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spc="-5">
                          <a:cs typeface="Source Sans Pro Light"/>
                          <a:sym typeface="Symbol" panose="05050102010706020507" pitchFamily="18" charset="2"/>
                        </a:rPr>
                        <a:t>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{E,F,G}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{A,B,C,D}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2456991"/>
                  </a:ext>
                </a:extLst>
              </a:tr>
              <a:tr h="816741">
                <a:tc>
                  <a:txBody>
                    <a:bodyPr/>
                    <a:lstStyle/>
                    <a:p>
                      <a:r>
                        <a:rPr lang="en-US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{H,I}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{F,G,H,I}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{A,B,C,D,E}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6928020"/>
                  </a:ext>
                </a:extLst>
              </a:tr>
              <a:tr h="816741">
                <a:tc>
                  <a:txBody>
                    <a:bodyPr/>
                    <a:lstStyle/>
                    <a:p>
                      <a:r>
                        <a:rPr lang="en-US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{J}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{G,H,I,J}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{A,B,C,D,E,F}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5991105"/>
                  </a:ext>
                </a:extLst>
              </a:tr>
              <a:tr h="816741">
                <a:tc>
                  <a:txBody>
                    <a:bodyPr/>
                    <a:lstStyle/>
                    <a:p>
                      <a:r>
                        <a:rPr lang="en-US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highlight>
                            <a:srgbClr val="FFFF00"/>
                          </a:highlight>
                        </a:rPr>
                        <a:t>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FF0000"/>
                          </a:solidFill>
                        </a:rPr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3076133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A2ED323C-4DB9-5209-B32B-D4269FAE2A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81655" y="5771809"/>
            <a:ext cx="5105400" cy="4837747"/>
          </a:xfrm>
          <a:prstGeom prst="rect">
            <a:avLst/>
          </a:prstGeom>
        </p:spPr>
      </p:pic>
      <p:sp>
        <p:nvSpPr>
          <p:cNvPr id="11" name="object 20">
            <a:extLst>
              <a:ext uri="{FF2B5EF4-FFF2-40B4-BE49-F238E27FC236}">
                <a16:creationId xmlns:a16="http://schemas.microsoft.com/office/drawing/2014/main" id="{CD5AB264-7244-4CF6-7A36-7B863C1DF120}"/>
              </a:ext>
            </a:extLst>
          </p:cNvPr>
          <p:cNvSpPr txBox="1"/>
          <p:nvPr/>
        </p:nvSpPr>
        <p:spPr>
          <a:xfrm>
            <a:off x="437356" y="9794718"/>
            <a:ext cx="11277600" cy="814838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0" tIns="12700" rIns="0" bIns="0" rtlCol="0">
            <a:spAutoFit/>
          </a:bodyPr>
          <a:lstStyle/>
          <a:p>
            <a:pPr marL="583565" marR="5080" indent="-571500" algn="just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en-US" sz="4400" spc="-5" dirty="0">
                <a:solidFill>
                  <a:schemeClr val="bg1"/>
                </a:solidFill>
                <a:cs typeface="Source Sans Pro Light"/>
              </a:rPr>
              <a:t>A  </a:t>
            </a:r>
            <a:r>
              <a:rPr lang="en-US" sz="4400" spc="-5" dirty="0">
                <a:solidFill>
                  <a:schemeClr val="bg1"/>
                </a:solidFill>
                <a:cs typeface="Source Sans Pro Light"/>
                <a:sym typeface="Wingdings" panose="05000000000000000000" pitchFamily="2" charset="2"/>
              </a:rPr>
              <a:t>  C  G</a:t>
            </a:r>
            <a:endParaRPr lang="vi-VN" sz="4400" spc="-5" dirty="0">
              <a:solidFill>
                <a:schemeClr val="bg1"/>
              </a:solidFill>
              <a:cs typeface="Source Sans Pro Light"/>
            </a:endParaRPr>
          </a:p>
        </p:txBody>
      </p:sp>
    </p:spTree>
    <p:extLst>
      <p:ext uri="{BB962C8B-B14F-4D97-AF65-F5344CB8AC3E}">
        <p14:creationId xmlns:p14="http://schemas.microsoft.com/office/powerpoint/2010/main" val="38871813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1" y="0"/>
            <a:ext cx="19010313" cy="1112119"/>
          </a:xfrm>
          <a:custGeom>
            <a:avLst/>
            <a:gdLst/>
            <a:ahLst/>
            <a:cxnLst/>
            <a:rect l="l" t="t" r="r" b="b"/>
            <a:pathLst>
              <a:path w="1892300" h="440055">
                <a:moveTo>
                  <a:pt x="0" y="439737"/>
                </a:moveTo>
                <a:lnTo>
                  <a:pt x="1892300" y="439737"/>
                </a:lnTo>
                <a:lnTo>
                  <a:pt x="1892300" y="0"/>
                </a:lnTo>
                <a:lnTo>
                  <a:pt x="0" y="0"/>
                </a:lnTo>
                <a:lnTo>
                  <a:pt x="0" y="439737"/>
                </a:lnTo>
                <a:close/>
              </a:path>
            </a:pathLst>
          </a:custGeom>
          <a:solidFill>
            <a:srgbClr val="009E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18356" y="317499"/>
            <a:ext cx="171450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vi-VN" sz="4400" spc="-10" dirty="0">
                <a:solidFill>
                  <a:srgbClr val="FFFFFF"/>
                </a:solidFill>
                <a:cs typeface="Source Sans Pro Light"/>
              </a:rPr>
              <a:t>Chương  2.  BÀI  TOÁN  VÀ  PHƯƠNG  PHÁP  TÌM  KIẾM  LỜI  GIẢI</a:t>
            </a:r>
            <a:endParaRPr lang="vi-VN" sz="4400" dirty="0">
              <a:cs typeface="Source Sans Pro Light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522CD6F9-FAAB-EBF2-2F61-7ECBAB9ACB1A}"/>
              </a:ext>
            </a:extLst>
          </p:cNvPr>
          <p:cNvSpPr/>
          <p:nvPr/>
        </p:nvSpPr>
        <p:spPr>
          <a:xfrm>
            <a:off x="-1" y="1124818"/>
            <a:ext cx="18572957" cy="1000863"/>
          </a:xfrm>
          <a:custGeom>
            <a:avLst/>
            <a:gdLst>
              <a:gd name="connsiteX0" fmla="*/ 0 w 19044896"/>
              <a:gd name="connsiteY0" fmla="*/ 0 h 814838"/>
              <a:gd name="connsiteX1" fmla="*/ 17382432 w 19044896"/>
              <a:gd name="connsiteY1" fmla="*/ 0 h 814838"/>
              <a:gd name="connsiteX2" fmla="*/ 18288000 w 19044896"/>
              <a:gd name="connsiteY2" fmla="*/ 0 h 814838"/>
              <a:gd name="connsiteX3" fmla="*/ 18726162 w 19044896"/>
              <a:gd name="connsiteY3" fmla="*/ 0 h 814838"/>
              <a:gd name="connsiteX4" fmla="*/ 19044896 w 19044896"/>
              <a:gd name="connsiteY4" fmla="*/ 407419 h 814838"/>
              <a:gd name="connsiteX5" fmla="*/ 18726162 w 19044896"/>
              <a:gd name="connsiteY5" fmla="*/ 814838 h 814838"/>
              <a:gd name="connsiteX6" fmla="*/ 18288000 w 19044896"/>
              <a:gd name="connsiteY6" fmla="*/ 814838 h 814838"/>
              <a:gd name="connsiteX7" fmla="*/ 17382432 w 19044896"/>
              <a:gd name="connsiteY7" fmla="*/ 814838 h 814838"/>
              <a:gd name="connsiteX8" fmla="*/ 0 w 19044896"/>
              <a:gd name="connsiteY8" fmla="*/ 814838 h 814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044896" h="814838">
                <a:moveTo>
                  <a:pt x="0" y="0"/>
                </a:moveTo>
                <a:lnTo>
                  <a:pt x="17382432" y="0"/>
                </a:lnTo>
                <a:lnTo>
                  <a:pt x="18288000" y="0"/>
                </a:lnTo>
                <a:lnTo>
                  <a:pt x="18726162" y="0"/>
                </a:lnTo>
                <a:cubicBezTo>
                  <a:pt x="18902178" y="0"/>
                  <a:pt x="19044896" y="182396"/>
                  <a:pt x="19044896" y="407419"/>
                </a:cubicBezTo>
                <a:cubicBezTo>
                  <a:pt x="19044896" y="632443"/>
                  <a:pt x="18902178" y="814838"/>
                  <a:pt x="18726162" y="814838"/>
                </a:cubicBezTo>
                <a:lnTo>
                  <a:pt x="18288000" y="814838"/>
                </a:lnTo>
                <a:lnTo>
                  <a:pt x="17382432" y="814838"/>
                </a:lnTo>
                <a:lnTo>
                  <a:pt x="0" y="814838"/>
                </a:lnTo>
                <a:close/>
              </a:path>
            </a:pathLst>
          </a:custGeom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object 20">
            <a:extLst>
              <a:ext uri="{FF2B5EF4-FFF2-40B4-BE49-F238E27FC236}">
                <a16:creationId xmlns:a16="http://schemas.microsoft.com/office/drawing/2014/main" id="{741827C7-EE84-B4FC-9E5C-303839CC7A00}"/>
              </a:ext>
            </a:extLst>
          </p:cNvPr>
          <p:cNvSpPr txBox="1"/>
          <p:nvPr/>
        </p:nvSpPr>
        <p:spPr>
          <a:xfrm>
            <a:off x="757564" y="1179062"/>
            <a:ext cx="17205792" cy="81483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83565" marR="5080" indent="-571500" algn="just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en-US" sz="4400" spc="-5" dirty="0" err="1">
                <a:cs typeface="Source Sans Pro Light"/>
              </a:rPr>
              <a:t>Tìm</a:t>
            </a:r>
            <a:r>
              <a:rPr lang="en-US" sz="4400" spc="-5" dirty="0">
                <a:cs typeface="Source Sans Pro Light"/>
              </a:rPr>
              <a:t>  </a:t>
            </a:r>
            <a:r>
              <a:rPr lang="en-US" sz="4400" spc="-5" dirty="0" err="1">
                <a:cs typeface="Source Sans Pro Light"/>
              </a:rPr>
              <a:t>kiếm</a:t>
            </a:r>
            <a:r>
              <a:rPr lang="en-US" sz="4400" spc="-5" dirty="0">
                <a:cs typeface="Source Sans Pro Light"/>
              </a:rPr>
              <a:t>  </a:t>
            </a:r>
            <a:r>
              <a:rPr lang="en-US" sz="4400" spc="-5" dirty="0" err="1">
                <a:cs typeface="Source Sans Pro Light"/>
              </a:rPr>
              <a:t>theo</a:t>
            </a:r>
            <a:r>
              <a:rPr lang="en-US" sz="4400" spc="-5" dirty="0">
                <a:cs typeface="Source Sans Pro Light"/>
              </a:rPr>
              <a:t>  </a:t>
            </a:r>
            <a:r>
              <a:rPr lang="en-US" sz="4400" spc="-5" dirty="0" err="1">
                <a:cs typeface="Source Sans Pro Light"/>
              </a:rPr>
              <a:t>chiều</a:t>
            </a:r>
            <a:r>
              <a:rPr lang="en-US" sz="4400" spc="-5" dirty="0">
                <a:cs typeface="Source Sans Pro Light"/>
              </a:rPr>
              <a:t>  </a:t>
            </a:r>
            <a:r>
              <a:rPr lang="en-US" sz="4400" spc="-5" dirty="0" err="1">
                <a:cs typeface="Source Sans Pro Light"/>
              </a:rPr>
              <a:t>rộng</a:t>
            </a:r>
            <a:r>
              <a:rPr lang="en-US" sz="4400" spc="-5" dirty="0">
                <a:cs typeface="Source Sans Pro Light"/>
              </a:rPr>
              <a:t>  (Breath  First  Search)</a:t>
            </a:r>
            <a:endParaRPr lang="vi-VN" sz="4400" spc="-5" dirty="0">
              <a:cs typeface="Source Sans Pro Light"/>
            </a:endParaRPr>
          </a:p>
        </p:txBody>
      </p:sp>
      <p:sp>
        <p:nvSpPr>
          <p:cNvPr id="10" name="object 20">
            <a:extLst>
              <a:ext uri="{FF2B5EF4-FFF2-40B4-BE49-F238E27FC236}">
                <a16:creationId xmlns:a16="http://schemas.microsoft.com/office/drawing/2014/main" id="{6F33E8AA-DC87-6B1F-8064-DAE7E9EB3D17}"/>
              </a:ext>
            </a:extLst>
          </p:cNvPr>
          <p:cNvSpPr txBox="1"/>
          <p:nvPr/>
        </p:nvSpPr>
        <p:spPr>
          <a:xfrm>
            <a:off x="757564" y="2179925"/>
            <a:ext cx="7528392" cy="715080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algn="just">
              <a:lnSpc>
                <a:spcPct val="130000"/>
              </a:lnSpc>
            </a:pPr>
            <a:r>
              <a:rPr lang="en-US" sz="3600" spc="-5" dirty="0">
                <a:cs typeface="Source Sans Pro Light"/>
              </a:rPr>
              <a:t>Begin</a:t>
            </a:r>
          </a:p>
          <a:p>
            <a:pPr marL="926465" marR="5080" lvl="2" algn="just">
              <a:lnSpc>
                <a:spcPct val="130000"/>
              </a:lnSpc>
            </a:pPr>
            <a:r>
              <a:rPr lang="en-US" sz="3600" spc="-5" dirty="0">
                <a:cs typeface="Source Sans Pro Light"/>
              </a:rPr>
              <a:t>Open={s};								</a:t>
            </a:r>
            <a:endParaRPr lang="en-US" sz="3600" spc="-5" dirty="0">
              <a:solidFill>
                <a:srgbClr val="0070C0"/>
              </a:solidFill>
              <a:cs typeface="Source Sans Pro Light"/>
            </a:endParaRPr>
          </a:p>
          <a:p>
            <a:pPr marL="926465" marR="5080" lvl="2" algn="just">
              <a:lnSpc>
                <a:spcPct val="130000"/>
              </a:lnSpc>
            </a:pPr>
            <a:r>
              <a:rPr lang="en-US" sz="3600" spc="-5" dirty="0">
                <a:cs typeface="Source Sans Pro Light"/>
              </a:rPr>
              <a:t>Close=</a:t>
            </a:r>
            <a:r>
              <a:rPr lang="en-US" sz="3600" spc="-5" dirty="0">
                <a:cs typeface="Source Sans Pro Light"/>
                <a:sym typeface="Symbol" panose="05050102010706020507" pitchFamily="18" charset="2"/>
              </a:rPr>
              <a:t>;									</a:t>
            </a:r>
            <a:endParaRPr lang="en-US" sz="3600" spc="-5" dirty="0">
              <a:solidFill>
                <a:srgbClr val="0070C0"/>
              </a:solidFill>
              <a:cs typeface="Source Sans Pro Light"/>
              <a:sym typeface="Symbol" panose="05050102010706020507" pitchFamily="18" charset="2"/>
            </a:endParaRPr>
          </a:p>
          <a:p>
            <a:pPr marL="926465" marR="5080" lvl="2" algn="just">
              <a:lnSpc>
                <a:spcPct val="130000"/>
              </a:lnSpc>
            </a:pPr>
            <a:r>
              <a:rPr lang="en-US" sz="3600" spc="-5" dirty="0">
                <a:cs typeface="Source Sans Pro Light"/>
                <a:sym typeface="Symbol" panose="05050102010706020507" pitchFamily="18" charset="2"/>
              </a:rPr>
              <a:t>While(Open  !=  ){					</a:t>
            </a:r>
            <a:endParaRPr lang="en-US" sz="3600" spc="-5" dirty="0">
              <a:solidFill>
                <a:srgbClr val="0070C0"/>
              </a:solidFill>
              <a:cs typeface="Source Sans Pro Light"/>
              <a:sym typeface="Symbol" panose="05050102010706020507" pitchFamily="18" charset="2"/>
            </a:endParaRPr>
          </a:p>
          <a:p>
            <a:pPr marL="1840865" marR="5080" lvl="4" algn="just">
              <a:lnSpc>
                <a:spcPct val="130000"/>
              </a:lnSpc>
            </a:pPr>
            <a:r>
              <a:rPr lang="en-US" sz="3600" spc="-5" dirty="0">
                <a:cs typeface="Source Sans Pro Light"/>
                <a:sym typeface="Symbol" panose="05050102010706020507" pitchFamily="18" charset="2"/>
              </a:rPr>
              <a:t>n  =  Retrieve(Open);		</a:t>
            </a:r>
            <a:endParaRPr lang="en-US" sz="3600" spc="-5" dirty="0">
              <a:solidFill>
                <a:srgbClr val="0070C0"/>
              </a:solidFill>
              <a:cs typeface="Source Sans Pro Light"/>
              <a:sym typeface="Symbol" panose="05050102010706020507" pitchFamily="18" charset="2"/>
            </a:endParaRPr>
          </a:p>
          <a:p>
            <a:pPr marL="1840865" marR="5080" lvl="4" algn="just">
              <a:lnSpc>
                <a:spcPct val="130000"/>
              </a:lnSpc>
            </a:pPr>
            <a:r>
              <a:rPr lang="en-US" sz="3600" spc="-5" dirty="0">
                <a:cs typeface="Source Sans Pro Light"/>
                <a:sym typeface="Symbol" panose="05050102010706020507" pitchFamily="18" charset="2"/>
              </a:rPr>
              <a:t>If(n==g)  Return  TRUE;</a:t>
            </a:r>
            <a:endParaRPr lang="en-US" sz="3600" spc="-5" dirty="0">
              <a:solidFill>
                <a:srgbClr val="0070C0"/>
              </a:solidFill>
              <a:cs typeface="Source Sans Pro Light"/>
              <a:sym typeface="Symbol" panose="05050102010706020507" pitchFamily="18" charset="2"/>
            </a:endParaRPr>
          </a:p>
          <a:p>
            <a:pPr marL="1840865" marR="5080" lvl="4" algn="just">
              <a:lnSpc>
                <a:spcPct val="130000"/>
              </a:lnSpc>
            </a:pPr>
            <a:r>
              <a:rPr lang="en-US" sz="3600" spc="-5" dirty="0">
                <a:cs typeface="Source Sans Pro Light"/>
                <a:sym typeface="Symbol" panose="05050102010706020507" pitchFamily="18" charset="2"/>
              </a:rPr>
              <a:t>Open  =  Open    (n);	</a:t>
            </a:r>
            <a:endParaRPr lang="en-US" sz="3600" spc="-5" dirty="0">
              <a:solidFill>
                <a:srgbClr val="0070C0"/>
              </a:solidFill>
              <a:cs typeface="Source Sans Pro Light"/>
              <a:sym typeface="Symbol" panose="05050102010706020507" pitchFamily="18" charset="2"/>
            </a:endParaRPr>
          </a:p>
          <a:p>
            <a:pPr marL="1840865" marR="5080" lvl="4" algn="just">
              <a:lnSpc>
                <a:spcPct val="130000"/>
              </a:lnSpc>
            </a:pPr>
            <a:r>
              <a:rPr lang="en-US" sz="3600" spc="-5" dirty="0">
                <a:cs typeface="Source Sans Pro Light"/>
                <a:sym typeface="Symbol" panose="05050102010706020507" pitchFamily="18" charset="2"/>
              </a:rPr>
              <a:t>Close  =  Close    {n}</a:t>
            </a:r>
          </a:p>
          <a:p>
            <a:pPr marL="926465" marR="5080" lvl="2" algn="just">
              <a:lnSpc>
                <a:spcPct val="130000"/>
              </a:lnSpc>
            </a:pPr>
            <a:r>
              <a:rPr lang="en-US" sz="3600" spc="-5" dirty="0">
                <a:cs typeface="Source Sans Pro Light"/>
                <a:sym typeface="Symbol" panose="05050102010706020507" pitchFamily="18" charset="2"/>
              </a:rPr>
              <a:t>}</a:t>
            </a:r>
            <a:endParaRPr lang="en-US" sz="3600" spc="-5" dirty="0">
              <a:cs typeface="Source Sans Pro Light"/>
            </a:endParaRPr>
          </a:p>
          <a:p>
            <a:pPr marL="12065" marR="5080" algn="just">
              <a:lnSpc>
                <a:spcPct val="130000"/>
              </a:lnSpc>
            </a:pPr>
            <a:r>
              <a:rPr lang="en-US" sz="3600" spc="-5" dirty="0">
                <a:cs typeface="Source Sans Pro Light"/>
              </a:rPr>
              <a:t>End;</a:t>
            </a:r>
            <a:endParaRPr lang="vi-VN" sz="3600" spc="-5" dirty="0">
              <a:cs typeface="Source Sans Pro Light"/>
            </a:endParaRPr>
          </a:p>
        </p:txBody>
      </p:sp>
      <p:sp>
        <p:nvSpPr>
          <p:cNvPr id="7" name="object 20">
            <a:extLst>
              <a:ext uri="{FF2B5EF4-FFF2-40B4-BE49-F238E27FC236}">
                <a16:creationId xmlns:a16="http://schemas.microsoft.com/office/drawing/2014/main" id="{E8C030D6-AE59-BB22-0E57-772D3895E3CD}"/>
              </a:ext>
            </a:extLst>
          </p:cNvPr>
          <p:cNvSpPr txBox="1"/>
          <p:nvPr/>
        </p:nvSpPr>
        <p:spPr>
          <a:xfrm>
            <a:off x="4094956" y="9287450"/>
            <a:ext cx="14265310" cy="81483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algn="r">
              <a:lnSpc>
                <a:spcPct val="130000"/>
              </a:lnSpc>
            </a:pPr>
            <a:r>
              <a:rPr lang="en-US" sz="4400" i="1" spc="-5" dirty="0">
                <a:solidFill>
                  <a:srgbClr val="0070C0"/>
                </a:solidFill>
                <a:cs typeface="Source Sans Pro Light"/>
              </a:rPr>
              <a:t>s  =  A  </a:t>
            </a:r>
            <a:r>
              <a:rPr lang="en-US" sz="4400" i="1" spc="-5" dirty="0" err="1">
                <a:solidFill>
                  <a:srgbClr val="0070C0"/>
                </a:solidFill>
                <a:cs typeface="Source Sans Pro Light"/>
              </a:rPr>
              <a:t>là</a:t>
            </a:r>
            <a:r>
              <a:rPr lang="en-US" sz="4400" i="1" spc="-5" dirty="0">
                <a:solidFill>
                  <a:srgbClr val="0070C0"/>
                </a:solidFill>
                <a:cs typeface="Source Sans Pro Light"/>
              </a:rPr>
              <a:t>  </a:t>
            </a:r>
            <a:r>
              <a:rPr lang="en-US" sz="4400" i="1" spc="-5" dirty="0" err="1">
                <a:solidFill>
                  <a:srgbClr val="0070C0"/>
                </a:solidFill>
                <a:cs typeface="Source Sans Pro Light"/>
              </a:rPr>
              <a:t>đỉnh</a:t>
            </a:r>
            <a:r>
              <a:rPr lang="en-US" sz="4400" i="1" spc="-5" dirty="0">
                <a:solidFill>
                  <a:srgbClr val="0070C0"/>
                </a:solidFill>
                <a:cs typeface="Source Sans Pro Light"/>
              </a:rPr>
              <a:t>  </a:t>
            </a:r>
            <a:r>
              <a:rPr lang="en-US" sz="4400" i="1" spc="-5" dirty="0" err="1">
                <a:solidFill>
                  <a:srgbClr val="0070C0"/>
                </a:solidFill>
                <a:cs typeface="Source Sans Pro Light"/>
              </a:rPr>
              <a:t>bắt</a:t>
            </a:r>
            <a:r>
              <a:rPr lang="en-US" sz="4400" i="1" spc="-5" dirty="0">
                <a:solidFill>
                  <a:srgbClr val="0070C0"/>
                </a:solidFill>
                <a:cs typeface="Source Sans Pro Light"/>
              </a:rPr>
              <a:t>  </a:t>
            </a:r>
            <a:r>
              <a:rPr lang="en-US" sz="4400" i="1" spc="-5" dirty="0" err="1">
                <a:solidFill>
                  <a:srgbClr val="0070C0"/>
                </a:solidFill>
                <a:cs typeface="Source Sans Pro Light"/>
              </a:rPr>
              <a:t>đầu</a:t>
            </a:r>
            <a:r>
              <a:rPr lang="en-US" sz="4400" i="1" spc="-5" dirty="0">
                <a:solidFill>
                  <a:srgbClr val="0070C0"/>
                </a:solidFill>
                <a:cs typeface="Source Sans Pro Light"/>
              </a:rPr>
              <a:t>		g=U  </a:t>
            </a:r>
            <a:r>
              <a:rPr lang="en-US" sz="4400" i="1" spc="-5" dirty="0" err="1">
                <a:solidFill>
                  <a:srgbClr val="0070C0"/>
                </a:solidFill>
                <a:cs typeface="Source Sans Pro Light"/>
              </a:rPr>
              <a:t>là</a:t>
            </a:r>
            <a:r>
              <a:rPr lang="en-US" sz="4400" i="1" spc="-5" dirty="0">
                <a:solidFill>
                  <a:srgbClr val="0070C0"/>
                </a:solidFill>
                <a:cs typeface="Source Sans Pro Light"/>
              </a:rPr>
              <a:t>  </a:t>
            </a:r>
            <a:r>
              <a:rPr lang="en-US" sz="4400" i="1" spc="-5" dirty="0" err="1">
                <a:solidFill>
                  <a:srgbClr val="0070C0"/>
                </a:solidFill>
                <a:cs typeface="Source Sans Pro Light"/>
              </a:rPr>
              <a:t>đỉnh</a:t>
            </a:r>
            <a:r>
              <a:rPr lang="en-US" sz="4400" i="1" spc="-5" dirty="0">
                <a:solidFill>
                  <a:srgbClr val="0070C0"/>
                </a:solidFill>
                <a:cs typeface="Source Sans Pro Light"/>
              </a:rPr>
              <a:t>  </a:t>
            </a:r>
            <a:r>
              <a:rPr lang="en-US" sz="4400" i="1" spc="-5" dirty="0" err="1">
                <a:solidFill>
                  <a:srgbClr val="0070C0"/>
                </a:solidFill>
                <a:cs typeface="Source Sans Pro Light"/>
              </a:rPr>
              <a:t>kết</a:t>
            </a:r>
            <a:r>
              <a:rPr lang="en-US" sz="4400" i="1" spc="-5" dirty="0">
                <a:solidFill>
                  <a:srgbClr val="0070C0"/>
                </a:solidFill>
                <a:cs typeface="Source Sans Pro Light"/>
              </a:rPr>
              <a:t>  </a:t>
            </a:r>
            <a:r>
              <a:rPr lang="en-US" sz="4400" i="1" spc="-5" dirty="0" err="1">
                <a:solidFill>
                  <a:srgbClr val="0070C0"/>
                </a:solidFill>
                <a:cs typeface="Source Sans Pro Light"/>
              </a:rPr>
              <a:t>thúc</a:t>
            </a:r>
            <a:endParaRPr lang="vi-VN" sz="4400" i="1" spc="-5" dirty="0">
              <a:solidFill>
                <a:srgbClr val="0070C0"/>
              </a:solidFill>
              <a:cs typeface="Source Sans Pro Light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90B220B-9AB0-1D1A-B2CA-96241D3257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8556" y="2214396"/>
            <a:ext cx="8971757" cy="5206672"/>
          </a:xfrm>
          <a:prstGeom prst="rect">
            <a:avLst/>
          </a:prstGeom>
        </p:spPr>
      </p:pic>
      <p:sp>
        <p:nvSpPr>
          <p:cNvPr id="11" name="object 20">
            <a:extLst>
              <a:ext uri="{FF2B5EF4-FFF2-40B4-BE49-F238E27FC236}">
                <a16:creationId xmlns:a16="http://schemas.microsoft.com/office/drawing/2014/main" id="{0551B704-FAEF-6868-D4E5-62B10A68FF66}"/>
              </a:ext>
            </a:extLst>
          </p:cNvPr>
          <p:cNvSpPr txBox="1"/>
          <p:nvPr/>
        </p:nvSpPr>
        <p:spPr>
          <a:xfrm>
            <a:off x="12705556" y="8016280"/>
            <a:ext cx="2342268" cy="81483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algn="ctr">
              <a:lnSpc>
                <a:spcPct val="130000"/>
              </a:lnSpc>
            </a:pPr>
            <a:r>
              <a:rPr lang="en-US" sz="4400" spc="-5" dirty="0" err="1">
                <a:solidFill>
                  <a:srgbClr val="0070C0"/>
                </a:solidFill>
                <a:cs typeface="Source Sans Pro Light"/>
              </a:rPr>
              <a:t>Ví</a:t>
            </a:r>
            <a:r>
              <a:rPr lang="en-US" sz="4400" spc="-5" dirty="0">
                <a:solidFill>
                  <a:srgbClr val="0070C0"/>
                </a:solidFill>
                <a:cs typeface="Source Sans Pro Light"/>
              </a:rPr>
              <a:t>  </a:t>
            </a:r>
            <a:r>
              <a:rPr lang="en-US" sz="4400" spc="-5" dirty="0" err="1">
                <a:solidFill>
                  <a:srgbClr val="0070C0"/>
                </a:solidFill>
                <a:cs typeface="Source Sans Pro Light"/>
              </a:rPr>
              <a:t>dụ</a:t>
            </a:r>
            <a:r>
              <a:rPr lang="en-US" sz="4400" spc="-5" dirty="0">
                <a:solidFill>
                  <a:srgbClr val="0070C0"/>
                </a:solidFill>
                <a:cs typeface="Source Sans Pro Light"/>
              </a:rPr>
              <a:t>  2</a:t>
            </a:r>
            <a:endParaRPr lang="vi-VN" sz="4400" i="1" spc="-5" dirty="0">
              <a:solidFill>
                <a:srgbClr val="0070C0"/>
              </a:solidFill>
              <a:cs typeface="Source Sans Pro Light"/>
            </a:endParaRPr>
          </a:p>
        </p:txBody>
      </p:sp>
    </p:spTree>
    <p:extLst>
      <p:ext uri="{BB962C8B-B14F-4D97-AF65-F5344CB8AC3E}">
        <p14:creationId xmlns:p14="http://schemas.microsoft.com/office/powerpoint/2010/main" val="14769144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1" y="0"/>
            <a:ext cx="19010313" cy="1112119"/>
          </a:xfrm>
          <a:custGeom>
            <a:avLst/>
            <a:gdLst/>
            <a:ahLst/>
            <a:cxnLst/>
            <a:rect l="l" t="t" r="r" b="b"/>
            <a:pathLst>
              <a:path w="1892300" h="440055">
                <a:moveTo>
                  <a:pt x="0" y="439737"/>
                </a:moveTo>
                <a:lnTo>
                  <a:pt x="1892300" y="439737"/>
                </a:lnTo>
                <a:lnTo>
                  <a:pt x="1892300" y="0"/>
                </a:lnTo>
                <a:lnTo>
                  <a:pt x="0" y="0"/>
                </a:lnTo>
                <a:lnTo>
                  <a:pt x="0" y="439737"/>
                </a:lnTo>
                <a:close/>
              </a:path>
            </a:pathLst>
          </a:custGeom>
          <a:solidFill>
            <a:srgbClr val="009E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18356" y="317499"/>
            <a:ext cx="171450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vi-VN" sz="4400" spc="-10" dirty="0">
                <a:solidFill>
                  <a:srgbClr val="FFFFFF"/>
                </a:solidFill>
                <a:cs typeface="Source Sans Pro Light"/>
              </a:rPr>
              <a:t>Chương  2.  BÀI  TOÁN  VÀ  PHƯƠNG  PHÁP  TÌM  KIẾM  LỜI  GIẢI</a:t>
            </a:r>
            <a:endParaRPr lang="vi-VN" sz="4400" dirty="0">
              <a:cs typeface="Source Sans Pro Light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522CD6F9-FAAB-EBF2-2F61-7ECBAB9ACB1A}"/>
              </a:ext>
            </a:extLst>
          </p:cNvPr>
          <p:cNvSpPr/>
          <p:nvPr/>
        </p:nvSpPr>
        <p:spPr>
          <a:xfrm>
            <a:off x="-1" y="1124818"/>
            <a:ext cx="18572957" cy="1000863"/>
          </a:xfrm>
          <a:custGeom>
            <a:avLst/>
            <a:gdLst>
              <a:gd name="connsiteX0" fmla="*/ 0 w 19044896"/>
              <a:gd name="connsiteY0" fmla="*/ 0 h 814838"/>
              <a:gd name="connsiteX1" fmla="*/ 17382432 w 19044896"/>
              <a:gd name="connsiteY1" fmla="*/ 0 h 814838"/>
              <a:gd name="connsiteX2" fmla="*/ 18288000 w 19044896"/>
              <a:gd name="connsiteY2" fmla="*/ 0 h 814838"/>
              <a:gd name="connsiteX3" fmla="*/ 18726162 w 19044896"/>
              <a:gd name="connsiteY3" fmla="*/ 0 h 814838"/>
              <a:gd name="connsiteX4" fmla="*/ 19044896 w 19044896"/>
              <a:gd name="connsiteY4" fmla="*/ 407419 h 814838"/>
              <a:gd name="connsiteX5" fmla="*/ 18726162 w 19044896"/>
              <a:gd name="connsiteY5" fmla="*/ 814838 h 814838"/>
              <a:gd name="connsiteX6" fmla="*/ 18288000 w 19044896"/>
              <a:gd name="connsiteY6" fmla="*/ 814838 h 814838"/>
              <a:gd name="connsiteX7" fmla="*/ 17382432 w 19044896"/>
              <a:gd name="connsiteY7" fmla="*/ 814838 h 814838"/>
              <a:gd name="connsiteX8" fmla="*/ 0 w 19044896"/>
              <a:gd name="connsiteY8" fmla="*/ 814838 h 814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044896" h="814838">
                <a:moveTo>
                  <a:pt x="0" y="0"/>
                </a:moveTo>
                <a:lnTo>
                  <a:pt x="17382432" y="0"/>
                </a:lnTo>
                <a:lnTo>
                  <a:pt x="18288000" y="0"/>
                </a:lnTo>
                <a:lnTo>
                  <a:pt x="18726162" y="0"/>
                </a:lnTo>
                <a:cubicBezTo>
                  <a:pt x="18902178" y="0"/>
                  <a:pt x="19044896" y="182396"/>
                  <a:pt x="19044896" y="407419"/>
                </a:cubicBezTo>
                <a:cubicBezTo>
                  <a:pt x="19044896" y="632443"/>
                  <a:pt x="18902178" y="814838"/>
                  <a:pt x="18726162" y="814838"/>
                </a:cubicBezTo>
                <a:lnTo>
                  <a:pt x="18288000" y="814838"/>
                </a:lnTo>
                <a:lnTo>
                  <a:pt x="17382432" y="814838"/>
                </a:lnTo>
                <a:lnTo>
                  <a:pt x="0" y="814838"/>
                </a:lnTo>
                <a:close/>
              </a:path>
            </a:pathLst>
          </a:custGeom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object 20">
            <a:extLst>
              <a:ext uri="{FF2B5EF4-FFF2-40B4-BE49-F238E27FC236}">
                <a16:creationId xmlns:a16="http://schemas.microsoft.com/office/drawing/2014/main" id="{741827C7-EE84-B4FC-9E5C-303839CC7A00}"/>
              </a:ext>
            </a:extLst>
          </p:cNvPr>
          <p:cNvSpPr txBox="1"/>
          <p:nvPr/>
        </p:nvSpPr>
        <p:spPr>
          <a:xfrm>
            <a:off x="757564" y="1179062"/>
            <a:ext cx="17205792" cy="81483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83565" marR="5080" indent="-571500" algn="just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en-US" sz="4400" spc="-5" dirty="0" err="1">
                <a:cs typeface="Source Sans Pro Light"/>
              </a:rPr>
              <a:t>Tìm</a:t>
            </a:r>
            <a:r>
              <a:rPr lang="en-US" sz="4400" spc="-5" dirty="0">
                <a:cs typeface="Source Sans Pro Light"/>
              </a:rPr>
              <a:t>  </a:t>
            </a:r>
            <a:r>
              <a:rPr lang="en-US" sz="4400" spc="-5" dirty="0" err="1">
                <a:cs typeface="Source Sans Pro Light"/>
              </a:rPr>
              <a:t>kiếm</a:t>
            </a:r>
            <a:r>
              <a:rPr lang="en-US" sz="4400" spc="-5" dirty="0">
                <a:cs typeface="Source Sans Pro Light"/>
              </a:rPr>
              <a:t>  </a:t>
            </a:r>
            <a:r>
              <a:rPr lang="en-US" sz="4400" spc="-5" dirty="0" err="1">
                <a:cs typeface="Source Sans Pro Light"/>
              </a:rPr>
              <a:t>theo</a:t>
            </a:r>
            <a:r>
              <a:rPr lang="en-US" sz="4400" spc="-5" dirty="0">
                <a:cs typeface="Source Sans Pro Light"/>
              </a:rPr>
              <a:t>  </a:t>
            </a:r>
            <a:r>
              <a:rPr lang="en-US" sz="4400" spc="-5" dirty="0" err="1">
                <a:cs typeface="Source Sans Pro Light"/>
              </a:rPr>
              <a:t>chiều</a:t>
            </a:r>
            <a:r>
              <a:rPr lang="en-US" sz="4400" spc="-5" dirty="0">
                <a:cs typeface="Source Sans Pro Light"/>
              </a:rPr>
              <a:t>  </a:t>
            </a:r>
            <a:r>
              <a:rPr lang="en-US" sz="4400" spc="-5" dirty="0" err="1">
                <a:cs typeface="Source Sans Pro Light"/>
              </a:rPr>
              <a:t>rộng</a:t>
            </a:r>
            <a:r>
              <a:rPr lang="en-US" sz="4400" spc="-5" dirty="0">
                <a:cs typeface="Source Sans Pro Light"/>
              </a:rPr>
              <a:t>  (Breath  First  Search)</a:t>
            </a:r>
            <a:endParaRPr lang="vi-VN" sz="4400" spc="-5" dirty="0">
              <a:cs typeface="Source Sans Pro Light"/>
            </a:endParaRPr>
          </a:p>
        </p:txBody>
      </p:sp>
      <p:graphicFrame>
        <p:nvGraphicFramePr>
          <p:cNvPr id="3" name="Table 8">
            <a:extLst>
              <a:ext uri="{FF2B5EF4-FFF2-40B4-BE49-F238E27FC236}">
                <a16:creationId xmlns:a16="http://schemas.microsoft.com/office/drawing/2014/main" id="{EE0E072A-E5A0-78A4-B7F0-5D259C0294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1553230"/>
              </p:ext>
            </p:extLst>
          </p:nvPr>
        </p:nvGraphicFramePr>
        <p:xfrm>
          <a:off x="809398" y="2381749"/>
          <a:ext cx="11049000" cy="57171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4358">
                  <a:extLst>
                    <a:ext uri="{9D8B030D-6E8A-4147-A177-3AD203B41FA5}">
                      <a16:colId xmlns:a16="http://schemas.microsoft.com/office/drawing/2014/main" val="189654011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400002656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332802750"/>
                    </a:ext>
                  </a:extLst>
                </a:gridCol>
                <a:gridCol w="2343944">
                  <a:extLst>
                    <a:ext uri="{9D8B030D-6E8A-4147-A177-3AD203B41FA5}">
                      <a16:colId xmlns:a16="http://schemas.microsoft.com/office/drawing/2014/main" val="4038638008"/>
                    </a:ext>
                  </a:extLst>
                </a:gridCol>
                <a:gridCol w="3819298">
                  <a:extLst>
                    <a:ext uri="{9D8B030D-6E8A-4147-A177-3AD203B41FA5}">
                      <a16:colId xmlns:a16="http://schemas.microsoft.com/office/drawing/2014/main" val="1301903536"/>
                    </a:ext>
                  </a:extLst>
                </a:gridCol>
              </a:tblGrid>
              <a:tr h="816741">
                <a:tc>
                  <a:txBody>
                    <a:bodyPr/>
                    <a:lstStyle/>
                    <a:p>
                      <a:r>
                        <a:rPr lang="en-US" b="0" dirty="0" err="1"/>
                        <a:t>Bước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n 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b="0" spc="-5">
                          <a:cs typeface="Source Sans Pro Light"/>
                          <a:sym typeface="Symbol" panose="05050102010706020507" pitchFamily="18" charset="2"/>
                        </a:rPr>
                        <a:t>(n)</a:t>
                      </a:r>
                      <a:endParaRPr lang="en-US" b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/>
                        <a:t>Open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/>
                        <a:t>Close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2604453"/>
                  </a:ext>
                </a:extLst>
              </a:tr>
              <a:tr h="816741">
                <a:tc>
                  <a:txBody>
                    <a:bodyPr/>
                    <a:lstStyle/>
                    <a:p>
                      <a:r>
                        <a:rPr lang="en-US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{A}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spc="-5">
                          <a:cs typeface="Source Sans Pro Light"/>
                          <a:sym typeface="Symbol" panose="05050102010706020507" pitchFamily="18" charset="2"/>
                        </a:rPr>
                        <a:t>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718537"/>
                  </a:ext>
                </a:extLst>
              </a:tr>
              <a:tr h="816741">
                <a:tc>
                  <a:txBody>
                    <a:bodyPr/>
                    <a:lstStyle/>
                    <a:p>
                      <a:r>
                        <a:rPr lang="en-U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{B,C,D}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{B,C,D}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{A}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9380560"/>
                  </a:ext>
                </a:extLst>
              </a:tr>
              <a:tr h="816741">
                <a:tc>
                  <a:txBody>
                    <a:bodyPr/>
                    <a:lstStyle/>
                    <a:p>
                      <a:r>
                        <a:rPr lang="en-US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{E,F}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{C,D,E,F}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{A,B}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6249280"/>
                  </a:ext>
                </a:extLst>
              </a:tr>
              <a:tr h="816741">
                <a:tc>
                  <a:txBody>
                    <a:bodyPr/>
                    <a:lstStyle/>
                    <a:p>
                      <a:r>
                        <a:rPr lang="en-US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{F,G}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{D,E,F,G}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{A,B,C}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6210152"/>
                  </a:ext>
                </a:extLst>
              </a:tr>
              <a:tr h="816741">
                <a:tc>
                  <a:txBody>
                    <a:bodyPr/>
                    <a:lstStyle/>
                    <a:p>
                      <a:r>
                        <a:rPr lang="en-US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42573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spc="-5">
                          <a:cs typeface="Source Sans Pro Light"/>
                          <a:sym typeface="Symbol" panose="05050102010706020507" pitchFamily="18" charset="2"/>
                        </a:rPr>
                        <a:t>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{E,F,G}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{A,B,C,D}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2456991"/>
                  </a:ext>
                </a:extLst>
              </a:tr>
              <a:tr h="816741">
                <a:tc>
                  <a:txBody>
                    <a:bodyPr/>
                    <a:lstStyle/>
                    <a:p>
                      <a:r>
                        <a:rPr lang="en-US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{H,I}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{F,G,H,I}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{A,B,C,D,E}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6928020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A2ED323C-4DB9-5209-B32B-D4269FAE2A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50614" y="5855653"/>
            <a:ext cx="5105400" cy="48377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B77B6E4-59DE-FF3C-3473-C29D577812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24637" y="2179925"/>
            <a:ext cx="6331377" cy="3675728"/>
          </a:xfrm>
          <a:prstGeom prst="rect">
            <a:avLst/>
          </a:prstGeom>
        </p:spPr>
      </p:pic>
      <p:sp>
        <p:nvSpPr>
          <p:cNvPr id="10" name="object 20">
            <a:extLst>
              <a:ext uri="{FF2B5EF4-FFF2-40B4-BE49-F238E27FC236}">
                <a16:creationId xmlns:a16="http://schemas.microsoft.com/office/drawing/2014/main" id="{54FB5907-66CB-CCE6-AF75-E4128B208469}"/>
              </a:ext>
            </a:extLst>
          </p:cNvPr>
          <p:cNvSpPr txBox="1"/>
          <p:nvPr/>
        </p:nvSpPr>
        <p:spPr>
          <a:xfrm>
            <a:off x="354299" y="9106919"/>
            <a:ext cx="13196315" cy="81483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algn="r">
              <a:lnSpc>
                <a:spcPct val="130000"/>
              </a:lnSpc>
            </a:pPr>
            <a:r>
              <a:rPr lang="en-US" sz="4400" i="1" spc="-5" dirty="0">
                <a:solidFill>
                  <a:srgbClr val="0070C0"/>
                </a:solidFill>
                <a:cs typeface="Source Sans Pro Light"/>
              </a:rPr>
              <a:t>s  =  A  </a:t>
            </a:r>
            <a:r>
              <a:rPr lang="en-US" sz="4400" i="1" spc="-5" dirty="0" err="1">
                <a:solidFill>
                  <a:srgbClr val="0070C0"/>
                </a:solidFill>
                <a:cs typeface="Source Sans Pro Light"/>
              </a:rPr>
              <a:t>là</a:t>
            </a:r>
            <a:r>
              <a:rPr lang="en-US" sz="4400" i="1" spc="-5" dirty="0">
                <a:solidFill>
                  <a:srgbClr val="0070C0"/>
                </a:solidFill>
                <a:cs typeface="Source Sans Pro Light"/>
              </a:rPr>
              <a:t>  </a:t>
            </a:r>
            <a:r>
              <a:rPr lang="en-US" sz="4400" i="1" spc="-5" dirty="0" err="1">
                <a:solidFill>
                  <a:srgbClr val="0070C0"/>
                </a:solidFill>
                <a:cs typeface="Source Sans Pro Light"/>
              </a:rPr>
              <a:t>đỉnh</a:t>
            </a:r>
            <a:r>
              <a:rPr lang="en-US" sz="4400" i="1" spc="-5" dirty="0">
                <a:solidFill>
                  <a:srgbClr val="0070C0"/>
                </a:solidFill>
                <a:cs typeface="Source Sans Pro Light"/>
              </a:rPr>
              <a:t>  </a:t>
            </a:r>
            <a:r>
              <a:rPr lang="en-US" sz="4400" i="1" spc="-5" dirty="0" err="1">
                <a:solidFill>
                  <a:srgbClr val="0070C0"/>
                </a:solidFill>
                <a:cs typeface="Source Sans Pro Light"/>
              </a:rPr>
              <a:t>bắt</a:t>
            </a:r>
            <a:r>
              <a:rPr lang="en-US" sz="4400" i="1" spc="-5" dirty="0">
                <a:solidFill>
                  <a:srgbClr val="0070C0"/>
                </a:solidFill>
                <a:cs typeface="Source Sans Pro Light"/>
              </a:rPr>
              <a:t>  </a:t>
            </a:r>
            <a:r>
              <a:rPr lang="en-US" sz="4400" i="1" spc="-5" dirty="0" err="1">
                <a:solidFill>
                  <a:srgbClr val="0070C0"/>
                </a:solidFill>
                <a:cs typeface="Source Sans Pro Light"/>
              </a:rPr>
              <a:t>đầu</a:t>
            </a:r>
            <a:r>
              <a:rPr lang="en-US" sz="4400" i="1" spc="-5" dirty="0">
                <a:solidFill>
                  <a:srgbClr val="0070C0"/>
                </a:solidFill>
                <a:cs typeface="Source Sans Pro Light"/>
              </a:rPr>
              <a:t>		g=U  </a:t>
            </a:r>
            <a:r>
              <a:rPr lang="en-US" sz="4400" i="1" spc="-5" dirty="0" err="1">
                <a:solidFill>
                  <a:srgbClr val="0070C0"/>
                </a:solidFill>
                <a:cs typeface="Source Sans Pro Light"/>
              </a:rPr>
              <a:t>là</a:t>
            </a:r>
            <a:r>
              <a:rPr lang="en-US" sz="4400" i="1" spc="-5" dirty="0">
                <a:solidFill>
                  <a:srgbClr val="0070C0"/>
                </a:solidFill>
                <a:cs typeface="Source Sans Pro Light"/>
              </a:rPr>
              <a:t>  </a:t>
            </a:r>
            <a:r>
              <a:rPr lang="en-US" sz="4400" i="1" spc="-5" dirty="0" err="1">
                <a:solidFill>
                  <a:srgbClr val="0070C0"/>
                </a:solidFill>
                <a:cs typeface="Source Sans Pro Light"/>
              </a:rPr>
              <a:t>đỉnh</a:t>
            </a:r>
            <a:r>
              <a:rPr lang="en-US" sz="4400" i="1" spc="-5" dirty="0">
                <a:solidFill>
                  <a:srgbClr val="0070C0"/>
                </a:solidFill>
                <a:cs typeface="Source Sans Pro Light"/>
              </a:rPr>
              <a:t>  </a:t>
            </a:r>
            <a:r>
              <a:rPr lang="en-US" sz="4400" i="1" spc="-5" dirty="0" err="1">
                <a:solidFill>
                  <a:srgbClr val="0070C0"/>
                </a:solidFill>
                <a:cs typeface="Source Sans Pro Light"/>
              </a:rPr>
              <a:t>kết</a:t>
            </a:r>
            <a:r>
              <a:rPr lang="en-US" sz="4400" i="1" spc="-5" dirty="0">
                <a:solidFill>
                  <a:srgbClr val="0070C0"/>
                </a:solidFill>
                <a:cs typeface="Source Sans Pro Light"/>
              </a:rPr>
              <a:t>  </a:t>
            </a:r>
            <a:r>
              <a:rPr lang="en-US" sz="4400" i="1" spc="-5" dirty="0" err="1">
                <a:solidFill>
                  <a:srgbClr val="0070C0"/>
                </a:solidFill>
                <a:cs typeface="Source Sans Pro Light"/>
              </a:rPr>
              <a:t>thúc</a:t>
            </a:r>
            <a:endParaRPr lang="vi-VN" sz="4400" i="1" spc="-5" dirty="0">
              <a:solidFill>
                <a:srgbClr val="0070C0"/>
              </a:solidFill>
              <a:cs typeface="Source Sans Pro Light"/>
            </a:endParaRPr>
          </a:p>
        </p:txBody>
      </p:sp>
    </p:spTree>
    <p:extLst>
      <p:ext uri="{BB962C8B-B14F-4D97-AF65-F5344CB8AC3E}">
        <p14:creationId xmlns:p14="http://schemas.microsoft.com/office/powerpoint/2010/main" val="29472006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1" y="0"/>
            <a:ext cx="19010313" cy="1112119"/>
          </a:xfrm>
          <a:custGeom>
            <a:avLst/>
            <a:gdLst/>
            <a:ahLst/>
            <a:cxnLst/>
            <a:rect l="l" t="t" r="r" b="b"/>
            <a:pathLst>
              <a:path w="1892300" h="440055">
                <a:moveTo>
                  <a:pt x="0" y="439737"/>
                </a:moveTo>
                <a:lnTo>
                  <a:pt x="1892300" y="439737"/>
                </a:lnTo>
                <a:lnTo>
                  <a:pt x="1892300" y="0"/>
                </a:lnTo>
                <a:lnTo>
                  <a:pt x="0" y="0"/>
                </a:lnTo>
                <a:lnTo>
                  <a:pt x="0" y="439737"/>
                </a:lnTo>
                <a:close/>
              </a:path>
            </a:pathLst>
          </a:custGeom>
          <a:solidFill>
            <a:srgbClr val="009E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18356" y="317499"/>
            <a:ext cx="171450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sz="4400" spc="-10" dirty="0" err="1">
                <a:solidFill>
                  <a:srgbClr val="FFFFFF"/>
                </a:solidFill>
                <a:cs typeface="Source Sans Pro Light"/>
              </a:rPr>
              <a:t>Chương</a:t>
            </a:r>
            <a:r>
              <a:rPr lang="en-US" sz="4400" spc="-10" dirty="0">
                <a:solidFill>
                  <a:srgbClr val="FFFFFF"/>
                </a:solidFill>
                <a:cs typeface="Source Sans Pro Light"/>
              </a:rPr>
              <a:t>  2.  BÀI  TOÁN  VÀ  PHƯƠNG  PHÁP  TÌM  KIẾM  LỜI  GIẢI</a:t>
            </a:r>
            <a:endParaRPr sz="4400" dirty="0">
              <a:cs typeface="Source Sans Pro Light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046956" y="1460500"/>
            <a:ext cx="16916400" cy="609628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6050" marR="5080" indent="-133985" algn="just">
              <a:lnSpc>
                <a:spcPct val="130000"/>
              </a:lnSpc>
            </a:pPr>
            <a:r>
              <a:rPr lang="vi-VN" sz="4400" spc="-5" dirty="0">
                <a:cs typeface="Source Sans Pro Light"/>
              </a:rPr>
              <a:t>Để  thiết  kế  giải  thuật  chung  giải  các</a:t>
            </a:r>
            <a:r>
              <a:rPr lang="en-US" sz="4400" spc="-5" dirty="0">
                <a:cs typeface="Source Sans Pro Light"/>
              </a:rPr>
              <a:t>  </a:t>
            </a:r>
            <a:r>
              <a:rPr lang="vi-VN" sz="4400" spc="-5" dirty="0">
                <a:cs typeface="Source Sans Pro Light"/>
              </a:rPr>
              <a:t>bài  toán  này,  chúng  ta  nên  phát  biểu  bài  toán  theo  dạng  5  thành  phần:  </a:t>
            </a:r>
            <a:endParaRPr lang="en-US" sz="4400" spc="-5" dirty="0">
              <a:cs typeface="Source Sans Pro Light"/>
            </a:endParaRPr>
          </a:p>
          <a:p>
            <a:pPr marL="1040765" marR="5080" lvl="1" indent="-571500" algn="just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vi-VN" sz="4400" spc="-5" dirty="0">
                <a:cs typeface="Source Sans Pro Light"/>
              </a:rPr>
              <a:t>Trạng  thái  bài  toán,</a:t>
            </a:r>
            <a:r>
              <a:rPr lang="en-US" sz="4400" spc="-5" dirty="0">
                <a:cs typeface="Source Sans Pro Light"/>
              </a:rPr>
              <a:t>  </a:t>
            </a:r>
          </a:p>
          <a:p>
            <a:pPr marL="1040765" marR="5080" lvl="1" indent="-571500" algn="just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en-US" sz="4400" spc="-5" dirty="0">
                <a:cs typeface="Source Sans Pro Light"/>
              </a:rPr>
              <a:t>T</a:t>
            </a:r>
            <a:r>
              <a:rPr lang="vi-VN" sz="4400" spc="-5" dirty="0">
                <a:cs typeface="Source Sans Pro Light"/>
              </a:rPr>
              <a:t>rạng  thái  đầu,  </a:t>
            </a:r>
            <a:endParaRPr lang="en-US" sz="4400" spc="-5" dirty="0">
              <a:cs typeface="Source Sans Pro Light"/>
            </a:endParaRPr>
          </a:p>
          <a:p>
            <a:pPr marL="1040765" marR="5080" lvl="1" indent="-571500" algn="just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en-US" sz="4400" spc="-5" dirty="0">
                <a:cs typeface="Source Sans Pro Light"/>
              </a:rPr>
              <a:t>T</a:t>
            </a:r>
            <a:r>
              <a:rPr lang="vi-VN" sz="4400" spc="-5" dirty="0">
                <a:cs typeface="Source Sans Pro Light"/>
              </a:rPr>
              <a:t>rạng  thái  đích,  </a:t>
            </a:r>
            <a:endParaRPr lang="en-US" sz="4400" spc="-5" dirty="0">
              <a:cs typeface="Source Sans Pro Light"/>
            </a:endParaRPr>
          </a:p>
          <a:p>
            <a:pPr marL="1040765" marR="5080" lvl="1" indent="-571500" algn="just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en-US" sz="4400" spc="-5" dirty="0">
                <a:cs typeface="Source Sans Pro Light"/>
              </a:rPr>
              <a:t>C</a:t>
            </a:r>
            <a:r>
              <a:rPr lang="vi-VN" sz="4400" spc="-5" dirty="0">
                <a:cs typeface="Source Sans Pro Light"/>
              </a:rPr>
              <a:t>ác  phép  chuyển  trạng  thái,  </a:t>
            </a:r>
            <a:endParaRPr lang="en-US" sz="4400" spc="-5" dirty="0">
              <a:cs typeface="Source Sans Pro Light"/>
            </a:endParaRPr>
          </a:p>
          <a:p>
            <a:pPr marL="1040765" marR="5080" lvl="1" indent="-571500" algn="just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en-US" sz="4400" spc="-5" dirty="0">
                <a:cs typeface="Source Sans Pro Light"/>
              </a:rPr>
              <a:t>L</a:t>
            </a:r>
            <a:r>
              <a:rPr lang="vi-VN" sz="4400" spc="-5" dirty="0">
                <a:cs typeface="Source Sans Pro Light"/>
              </a:rPr>
              <a:t>ược  đồ  chi  phí  các  phép</a:t>
            </a:r>
            <a:r>
              <a:rPr lang="en-US" sz="4400" spc="-5" dirty="0">
                <a:cs typeface="Source Sans Pro Light"/>
              </a:rPr>
              <a:t>  </a:t>
            </a:r>
            <a:r>
              <a:rPr lang="vi-VN" sz="4400" spc="-5" dirty="0">
                <a:cs typeface="Source Sans Pro Light"/>
              </a:rPr>
              <a:t>chuyển  trạng  thái  (chi  phí)</a:t>
            </a:r>
            <a:endParaRPr lang="vi-VN" sz="4000" spc="-5" dirty="0"/>
          </a:p>
        </p:txBody>
      </p:sp>
    </p:spTree>
    <p:extLst>
      <p:ext uri="{BB962C8B-B14F-4D97-AF65-F5344CB8AC3E}">
        <p14:creationId xmlns:p14="http://schemas.microsoft.com/office/powerpoint/2010/main" val="5414464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1" y="0"/>
            <a:ext cx="19010313" cy="1112119"/>
          </a:xfrm>
          <a:custGeom>
            <a:avLst/>
            <a:gdLst/>
            <a:ahLst/>
            <a:cxnLst/>
            <a:rect l="l" t="t" r="r" b="b"/>
            <a:pathLst>
              <a:path w="1892300" h="440055">
                <a:moveTo>
                  <a:pt x="0" y="439737"/>
                </a:moveTo>
                <a:lnTo>
                  <a:pt x="1892300" y="439737"/>
                </a:lnTo>
                <a:lnTo>
                  <a:pt x="1892300" y="0"/>
                </a:lnTo>
                <a:lnTo>
                  <a:pt x="0" y="0"/>
                </a:lnTo>
                <a:lnTo>
                  <a:pt x="0" y="439737"/>
                </a:lnTo>
                <a:close/>
              </a:path>
            </a:pathLst>
          </a:custGeom>
          <a:solidFill>
            <a:srgbClr val="009E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18356" y="317499"/>
            <a:ext cx="171450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vi-VN" sz="4400" spc="-10" dirty="0">
                <a:solidFill>
                  <a:srgbClr val="FFFFFF"/>
                </a:solidFill>
                <a:cs typeface="Source Sans Pro Light"/>
              </a:rPr>
              <a:t>Chương  2.  BÀI  TOÁN  VÀ  PHƯƠNG  PHÁP  TÌM  KIẾM  LỜI  GIẢI</a:t>
            </a:r>
            <a:endParaRPr lang="vi-VN" sz="4400" dirty="0">
              <a:cs typeface="Source Sans Pro Light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522CD6F9-FAAB-EBF2-2F61-7ECBAB9ACB1A}"/>
              </a:ext>
            </a:extLst>
          </p:cNvPr>
          <p:cNvSpPr/>
          <p:nvPr/>
        </p:nvSpPr>
        <p:spPr>
          <a:xfrm>
            <a:off x="-1" y="1124818"/>
            <a:ext cx="18572957" cy="1000863"/>
          </a:xfrm>
          <a:custGeom>
            <a:avLst/>
            <a:gdLst>
              <a:gd name="connsiteX0" fmla="*/ 0 w 19044896"/>
              <a:gd name="connsiteY0" fmla="*/ 0 h 814838"/>
              <a:gd name="connsiteX1" fmla="*/ 17382432 w 19044896"/>
              <a:gd name="connsiteY1" fmla="*/ 0 h 814838"/>
              <a:gd name="connsiteX2" fmla="*/ 18288000 w 19044896"/>
              <a:gd name="connsiteY2" fmla="*/ 0 h 814838"/>
              <a:gd name="connsiteX3" fmla="*/ 18726162 w 19044896"/>
              <a:gd name="connsiteY3" fmla="*/ 0 h 814838"/>
              <a:gd name="connsiteX4" fmla="*/ 19044896 w 19044896"/>
              <a:gd name="connsiteY4" fmla="*/ 407419 h 814838"/>
              <a:gd name="connsiteX5" fmla="*/ 18726162 w 19044896"/>
              <a:gd name="connsiteY5" fmla="*/ 814838 h 814838"/>
              <a:gd name="connsiteX6" fmla="*/ 18288000 w 19044896"/>
              <a:gd name="connsiteY6" fmla="*/ 814838 h 814838"/>
              <a:gd name="connsiteX7" fmla="*/ 17382432 w 19044896"/>
              <a:gd name="connsiteY7" fmla="*/ 814838 h 814838"/>
              <a:gd name="connsiteX8" fmla="*/ 0 w 19044896"/>
              <a:gd name="connsiteY8" fmla="*/ 814838 h 814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044896" h="814838">
                <a:moveTo>
                  <a:pt x="0" y="0"/>
                </a:moveTo>
                <a:lnTo>
                  <a:pt x="17382432" y="0"/>
                </a:lnTo>
                <a:lnTo>
                  <a:pt x="18288000" y="0"/>
                </a:lnTo>
                <a:lnTo>
                  <a:pt x="18726162" y="0"/>
                </a:lnTo>
                <a:cubicBezTo>
                  <a:pt x="18902178" y="0"/>
                  <a:pt x="19044896" y="182396"/>
                  <a:pt x="19044896" y="407419"/>
                </a:cubicBezTo>
                <a:cubicBezTo>
                  <a:pt x="19044896" y="632443"/>
                  <a:pt x="18902178" y="814838"/>
                  <a:pt x="18726162" y="814838"/>
                </a:cubicBezTo>
                <a:lnTo>
                  <a:pt x="18288000" y="814838"/>
                </a:lnTo>
                <a:lnTo>
                  <a:pt x="17382432" y="814838"/>
                </a:lnTo>
                <a:lnTo>
                  <a:pt x="0" y="814838"/>
                </a:lnTo>
                <a:close/>
              </a:path>
            </a:pathLst>
          </a:custGeom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object 20">
            <a:extLst>
              <a:ext uri="{FF2B5EF4-FFF2-40B4-BE49-F238E27FC236}">
                <a16:creationId xmlns:a16="http://schemas.microsoft.com/office/drawing/2014/main" id="{741827C7-EE84-B4FC-9E5C-303839CC7A00}"/>
              </a:ext>
            </a:extLst>
          </p:cNvPr>
          <p:cNvSpPr txBox="1"/>
          <p:nvPr/>
        </p:nvSpPr>
        <p:spPr>
          <a:xfrm>
            <a:off x="757564" y="1179062"/>
            <a:ext cx="17205792" cy="81483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83565" marR="5080" indent="-571500" algn="just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en-US" sz="4400" spc="-5" dirty="0" err="1">
                <a:cs typeface="Source Sans Pro Light"/>
              </a:rPr>
              <a:t>Tìm</a:t>
            </a:r>
            <a:r>
              <a:rPr lang="en-US" sz="4400" spc="-5" dirty="0">
                <a:cs typeface="Source Sans Pro Light"/>
              </a:rPr>
              <a:t>  </a:t>
            </a:r>
            <a:r>
              <a:rPr lang="en-US" sz="4400" spc="-5" dirty="0" err="1">
                <a:cs typeface="Source Sans Pro Light"/>
              </a:rPr>
              <a:t>kiếm</a:t>
            </a:r>
            <a:r>
              <a:rPr lang="en-US" sz="4400" spc="-5" dirty="0">
                <a:cs typeface="Source Sans Pro Light"/>
              </a:rPr>
              <a:t>  </a:t>
            </a:r>
            <a:r>
              <a:rPr lang="en-US" sz="4400" spc="-5" dirty="0" err="1">
                <a:cs typeface="Source Sans Pro Light"/>
              </a:rPr>
              <a:t>theo</a:t>
            </a:r>
            <a:r>
              <a:rPr lang="en-US" sz="4400" spc="-5" dirty="0">
                <a:cs typeface="Source Sans Pro Light"/>
              </a:rPr>
              <a:t>  </a:t>
            </a:r>
            <a:r>
              <a:rPr lang="en-US" sz="4400" spc="-5" dirty="0" err="1">
                <a:cs typeface="Source Sans Pro Light"/>
              </a:rPr>
              <a:t>chiều</a:t>
            </a:r>
            <a:r>
              <a:rPr lang="en-US" sz="4400" spc="-5" dirty="0">
                <a:cs typeface="Source Sans Pro Light"/>
              </a:rPr>
              <a:t>  </a:t>
            </a:r>
            <a:r>
              <a:rPr lang="en-US" sz="4400" spc="-5" dirty="0" err="1">
                <a:cs typeface="Source Sans Pro Light"/>
              </a:rPr>
              <a:t>rộng</a:t>
            </a:r>
            <a:r>
              <a:rPr lang="en-US" sz="4400" spc="-5" dirty="0">
                <a:cs typeface="Source Sans Pro Light"/>
              </a:rPr>
              <a:t>  (Breath  First  Search)</a:t>
            </a:r>
            <a:endParaRPr lang="vi-VN" sz="4400" spc="-5" dirty="0">
              <a:cs typeface="Source Sans Pro Light"/>
            </a:endParaRPr>
          </a:p>
        </p:txBody>
      </p:sp>
      <p:graphicFrame>
        <p:nvGraphicFramePr>
          <p:cNvPr id="3" name="Table 8">
            <a:extLst>
              <a:ext uri="{FF2B5EF4-FFF2-40B4-BE49-F238E27FC236}">
                <a16:creationId xmlns:a16="http://schemas.microsoft.com/office/drawing/2014/main" id="{EE0E072A-E5A0-78A4-B7F0-5D259C0294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0893143"/>
              </p:ext>
            </p:extLst>
          </p:nvPr>
        </p:nvGraphicFramePr>
        <p:xfrm>
          <a:off x="798512" y="2372112"/>
          <a:ext cx="11049000" cy="57364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5244">
                  <a:extLst>
                    <a:ext uri="{9D8B030D-6E8A-4147-A177-3AD203B41FA5}">
                      <a16:colId xmlns:a16="http://schemas.microsoft.com/office/drawing/2014/main" val="189654011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400002656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2332802750"/>
                    </a:ext>
                  </a:extLst>
                </a:gridCol>
                <a:gridCol w="2590800">
                  <a:extLst>
                    <a:ext uri="{9D8B030D-6E8A-4147-A177-3AD203B41FA5}">
                      <a16:colId xmlns:a16="http://schemas.microsoft.com/office/drawing/2014/main" val="4038638008"/>
                    </a:ext>
                  </a:extLst>
                </a:gridCol>
                <a:gridCol w="4323556">
                  <a:extLst>
                    <a:ext uri="{9D8B030D-6E8A-4147-A177-3AD203B41FA5}">
                      <a16:colId xmlns:a16="http://schemas.microsoft.com/office/drawing/2014/main" val="1301903536"/>
                    </a:ext>
                  </a:extLst>
                </a:gridCol>
              </a:tblGrid>
              <a:tr h="836015">
                <a:tc>
                  <a:txBody>
                    <a:bodyPr/>
                    <a:lstStyle/>
                    <a:p>
                      <a:r>
                        <a:rPr lang="en-US" b="0" dirty="0" err="1"/>
                        <a:t>Bước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n 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b="0" spc="-5">
                          <a:cs typeface="Source Sans Pro Light"/>
                          <a:sym typeface="Symbol" panose="05050102010706020507" pitchFamily="18" charset="2"/>
                        </a:rPr>
                        <a:t>(n)</a:t>
                      </a:r>
                      <a:endParaRPr lang="en-US" b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/>
                        <a:t>Open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/>
                        <a:t>Close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2604453"/>
                  </a:ext>
                </a:extLst>
              </a:tr>
              <a:tr h="816741">
                <a:tc>
                  <a:txBody>
                    <a:bodyPr/>
                    <a:lstStyle/>
                    <a:p>
                      <a:r>
                        <a:rPr lang="en-US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{J}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{G,H,I,J}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{A,B,C,D,E,F}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5991105"/>
                  </a:ext>
                </a:extLst>
              </a:tr>
              <a:tr h="816741">
                <a:tc>
                  <a:txBody>
                    <a:bodyPr/>
                    <a:lstStyle/>
                    <a:p>
                      <a:r>
                        <a:rPr lang="en-US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42573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spc="-5">
                          <a:cs typeface="Source Sans Pro Light"/>
                          <a:sym typeface="Symbol" panose="05050102010706020507" pitchFamily="18" charset="2"/>
                        </a:rPr>
                        <a:t>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{H,I,J}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{A,B,C,D,E,F,G}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3076133"/>
                  </a:ext>
                </a:extLst>
              </a:tr>
              <a:tr h="816741">
                <a:tc>
                  <a:txBody>
                    <a:bodyPr/>
                    <a:lstStyle/>
                    <a:p>
                      <a:r>
                        <a:rPr lang="en-US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42573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spc="-5">
                          <a:cs typeface="Source Sans Pro Light"/>
                          <a:sym typeface="Symbol" panose="05050102010706020507" pitchFamily="18" charset="2"/>
                        </a:rPr>
                        <a:t>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{I,J}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{A,B,C,D,E,F,G,H}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1598943"/>
                  </a:ext>
                </a:extLst>
              </a:tr>
              <a:tr h="816741">
                <a:tc>
                  <a:txBody>
                    <a:bodyPr/>
                    <a:lstStyle/>
                    <a:p>
                      <a:r>
                        <a:rPr lang="en-US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42573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spc="-5">
                          <a:cs typeface="Source Sans Pro Light"/>
                          <a:sym typeface="Symbol" panose="05050102010706020507" pitchFamily="18" charset="2"/>
                        </a:rPr>
                        <a:t>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{J}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{A,B,C,D,E,F,G,H,I}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7894866"/>
                  </a:ext>
                </a:extLst>
              </a:tr>
              <a:tr h="816741">
                <a:tc>
                  <a:txBody>
                    <a:bodyPr/>
                    <a:lstStyle/>
                    <a:p>
                      <a:r>
                        <a:rPr lang="en-US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J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42573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spc="-5">
                          <a:cs typeface="Source Sans Pro Light"/>
                          <a:sym typeface="Symbol" panose="05050102010706020507" pitchFamily="18" charset="2"/>
                        </a:rPr>
                        <a:t>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42573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spc="-5">
                          <a:cs typeface="Source Sans Pro Light"/>
                          <a:sym typeface="Symbol" panose="05050102010706020507" pitchFamily="18" charset="2"/>
                        </a:rPr>
                        <a:t>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{A,B,C,D,E,F,G,H,I,J}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6058306"/>
                  </a:ext>
                </a:extLst>
              </a:tr>
              <a:tr h="816741">
                <a:tc>
                  <a:txBody>
                    <a:bodyPr/>
                    <a:lstStyle/>
                    <a:p>
                      <a:r>
                        <a:rPr lang="en-US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42573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42573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9822457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A2ED323C-4DB9-5209-B32B-D4269FAE2A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50614" y="5870842"/>
            <a:ext cx="5105400" cy="48377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B77B6E4-59DE-FF3C-3473-C29D577812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13781" y="2179924"/>
            <a:ext cx="6242233" cy="3623975"/>
          </a:xfrm>
          <a:prstGeom prst="rect">
            <a:avLst/>
          </a:prstGeom>
        </p:spPr>
      </p:pic>
      <p:sp>
        <p:nvSpPr>
          <p:cNvPr id="5" name="object 20">
            <a:extLst>
              <a:ext uri="{FF2B5EF4-FFF2-40B4-BE49-F238E27FC236}">
                <a16:creationId xmlns:a16="http://schemas.microsoft.com/office/drawing/2014/main" id="{4D133ADF-09AE-38FB-A3AA-8E8A45D0A83C}"/>
              </a:ext>
            </a:extLst>
          </p:cNvPr>
          <p:cNvSpPr txBox="1"/>
          <p:nvPr/>
        </p:nvSpPr>
        <p:spPr>
          <a:xfrm>
            <a:off x="354299" y="9106919"/>
            <a:ext cx="12947507" cy="81483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algn="r">
              <a:lnSpc>
                <a:spcPct val="130000"/>
              </a:lnSpc>
            </a:pPr>
            <a:r>
              <a:rPr lang="en-US" sz="4400" i="1" spc="-5" dirty="0">
                <a:solidFill>
                  <a:srgbClr val="0070C0"/>
                </a:solidFill>
                <a:cs typeface="Source Sans Pro Light"/>
              </a:rPr>
              <a:t>s  =  A  </a:t>
            </a:r>
            <a:r>
              <a:rPr lang="en-US" sz="4400" i="1" spc="-5" dirty="0" err="1">
                <a:solidFill>
                  <a:srgbClr val="0070C0"/>
                </a:solidFill>
                <a:cs typeface="Source Sans Pro Light"/>
              </a:rPr>
              <a:t>là</a:t>
            </a:r>
            <a:r>
              <a:rPr lang="en-US" sz="4400" i="1" spc="-5" dirty="0">
                <a:solidFill>
                  <a:srgbClr val="0070C0"/>
                </a:solidFill>
                <a:cs typeface="Source Sans Pro Light"/>
              </a:rPr>
              <a:t>  </a:t>
            </a:r>
            <a:r>
              <a:rPr lang="en-US" sz="4400" i="1" spc="-5" dirty="0" err="1">
                <a:solidFill>
                  <a:srgbClr val="0070C0"/>
                </a:solidFill>
                <a:cs typeface="Source Sans Pro Light"/>
              </a:rPr>
              <a:t>đỉnh</a:t>
            </a:r>
            <a:r>
              <a:rPr lang="en-US" sz="4400" i="1" spc="-5" dirty="0">
                <a:solidFill>
                  <a:srgbClr val="0070C0"/>
                </a:solidFill>
                <a:cs typeface="Source Sans Pro Light"/>
              </a:rPr>
              <a:t>  </a:t>
            </a:r>
            <a:r>
              <a:rPr lang="en-US" sz="4400" i="1" spc="-5" dirty="0" err="1">
                <a:solidFill>
                  <a:srgbClr val="0070C0"/>
                </a:solidFill>
                <a:cs typeface="Source Sans Pro Light"/>
              </a:rPr>
              <a:t>bắt</a:t>
            </a:r>
            <a:r>
              <a:rPr lang="en-US" sz="4400" i="1" spc="-5" dirty="0">
                <a:solidFill>
                  <a:srgbClr val="0070C0"/>
                </a:solidFill>
                <a:cs typeface="Source Sans Pro Light"/>
              </a:rPr>
              <a:t>  </a:t>
            </a:r>
            <a:r>
              <a:rPr lang="en-US" sz="4400" i="1" spc="-5" dirty="0" err="1">
                <a:solidFill>
                  <a:srgbClr val="0070C0"/>
                </a:solidFill>
                <a:cs typeface="Source Sans Pro Light"/>
              </a:rPr>
              <a:t>đầu</a:t>
            </a:r>
            <a:r>
              <a:rPr lang="en-US" sz="4400" i="1" spc="-5" dirty="0">
                <a:solidFill>
                  <a:srgbClr val="0070C0"/>
                </a:solidFill>
                <a:cs typeface="Source Sans Pro Light"/>
              </a:rPr>
              <a:t>		g=U  </a:t>
            </a:r>
            <a:r>
              <a:rPr lang="en-US" sz="4400" i="1" spc="-5" dirty="0" err="1">
                <a:solidFill>
                  <a:srgbClr val="0070C0"/>
                </a:solidFill>
                <a:cs typeface="Source Sans Pro Light"/>
              </a:rPr>
              <a:t>là</a:t>
            </a:r>
            <a:r>
              <a:rPr lang="en-US" sz="4400" i="1" spc="-5" dirty="0">
                <a:solidFill>
                  <a:srgbClr val="0070C0"/>
                </a:solidFill>
                <a:cs typeface="Source Sans Pro Light"/>
              </a:rPr>
              <a:t>  </a:t>
            </a:r>
            <a:r>
              <a:rPr lang="en-US" sz="4400" i="1" spc="-5" dirty="0" err="1">
                <a:solidFill>
                  <a:srgbClr val="0070C0"/>
                </a:solidFill>
                <a:cs typeface="Source Sans Pro Light"/>
              </a:rPr>
              <a:t>đỉnh</a:t>
            </a:r>
            <a:r>
              <a:rPr lang="en-US" sz="4400" i="1" spc="-5" dirty="0">
                <a:solidFill>
                  <a:srgbClr val="0070C0"/>
                </a:solidFill>
                <a:cs typeface="Source Sans Pro Light"/>
              </a:rPr>
              <a:t>  </a:t>
            </a:r>
            <a:r>
              <a:rPr lang="en-US" sz="4400" i="1" spc="-5" dirty="0" err="1">
                <a:solidFill>
                  <a:srgbClr val="0070C0"/>
                </a:solidFill>
                <a:cs typeface="Source Sans Pro Light"/>
              </a:rPr>
              <a:t>kết</a:t>
            </a:r>
            <a:r>
              <a:rPr lang="en-US" sz="4400" i="1" spc="-5" dirty="0">
                <a:solidFill>
                  <a:srgbClr val="0070C0"/>
                </a:solidFill>
                <a:cs typeface="Source Sans Pro Light"/>
              </a:rPr>
              <a:t>  </a:t>
            </a:r>
            <a:r>
              <a:rPr lang="en-US" sz="4400" i="1" spc="-5" dirty="0" err="1">
                <a:solidFill>
                  <a:srgbClr val="0070C0"/>
                </a:solidFill>
                <a:cs typeface="Source Sans Pro Light"/>
              </a:rPr>
              <a:t>thúc</a:t>
            </a:r>
            <a:endParaRPr lang="vi-VN" sz="4400" i="1" spc="-5" dirty="0">
              <a:solidFill>
                <a:srgbClr val="0070C0"/>
              </a:solidFill>
              <a:cs typeface="Source Sans Pro Light"/>
            </a:endParaRPr>
          </a:p>
        </p:txBody>
      </p:sp>
    </p:spTree>
    <p:extLst>
      <p:ext uri="{BB962C8B-B14F-4D97-AF65-F5344CB8AC3E}">
        <p14:creationId xmlns:p14="http://schemas.microsoft.com/office/powerpoint/2010/main" val="14200385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1" y="0"/>
            <a:ext cx="19010313" cy="1112119"/>
          </a:xfrm>
          <a:custGeom>
            <a:avLst/>
            <a:gdLst/>
            <a:ahLst/>
            <a:cxnLst/>
            <a:rect l="l" t="t" r="r" b="b"/>
            <a:pathLst>
              <a:path w="1892300" h="440055">
                <a:moveTo>
                  <a:pt x="0" y="439737"/>
                </a:moveTo>
                <a:lnTo>
                  <a:pt x="1892300" y="439737"/>
                </a:lnTo>
                <a:lnTo>
                  <a:pt x="1892300" y="0"/>
                </a:lnTo>
                <a:lnTo>
                  <a:pt x="0" y="0"/>
                </a:lnTo>
                <a:lnTo>
                  <a:pt x="0" y="439737"/>
                </a:lnTo>
                <a:close/>
              </a:path>
            </a:pathLst>
          </a:custGeom>
          <a:solidFill>
            <a:srgbClr val="009E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18356" y="317499"/>
            <a:ext cx="171450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vi-VN" sz="4400" spc="-10" dirty="0">
                <a:solidFill>
                  <a:srgbClr val="FFFFFF"/>
                </a:solidFill>
                <a:cs typeface="Source Sans Pro Light"/>
              </a:rPr>
              <a:t>Chương  2.  BÀI  TOÁN  VÀ  PHƯƠNG  PHÁP  TÌM  KIẾM  LỜI  GIẢI</a:t>
            </a:r>
            <a:endParaRPr lang="vi-VN" sz="4400" dirty="0">
              <a:cs typeface="Source Sans Pro Light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522CD6F9-FAAB-EBF2-2F61-7ECBAB9ACB1A}"/>
              </a:ext>
            </a:extLst>
          </p:cNvPr>
          <p:cNvSpPr/>
          <p:nvPr/>
        </p:nvSpPr>
        <p:spPr>
          <a:xfrm>
            <a:off x="-1" y="1124818"/>
            <a:ext cx="18572957" cy="1000863"/>
          </a:xfrm>
          <a:custGeom>
            <a:avLst/>
            <a:gdLst>
              <a:gd name="connsiteX0" fmla="*/ 0 w 19044896"/>
              <a:gd name="connsiteY0" fmla="*/ 0 h 814838"/>
              <a:gd name="connsiteX1" fmla="*/ 17382432 w 19044896"/>
              <a:gd name="connsiteY1" fmla="*/ 0 h 814838"/>
              <a:gd name="connsiteX2" fmla="*/ 18288000 w 19044896"/>
              <a:gd name="connsiteY2" fmla="*/ 0 h 814838"/>
              <a:gd name="connsiteX3" fmla="*/ 18726162 w 19044896"/>
              <a:gd name="connsiteY3" fmla="*/ 0 h 814838"/>
              <a:gd name="connsiteX4" fmla="*/ 19044896 w 19044896"/>
              <a:gd name="connsiteY4" fmla="*/ 407419 h 814838"/>
              <a:gd name="connsiteX5" fmla="*/ 18726162 w 19044896"/>
              <a:gd name="connsiteY5" fmla="*/ 814838 h 814838"/>
              <a:gd name="connsiteX6" fmla="*/ 18288000 w 19044896"/>
              <a:gd name="connsiteY6" fmla="*/ 814838 h 814838"/>
              <a:gd name="connsiteX7" fmla="*/ 17382432 w 19044896"/>
              <a:gd name="connsiteY7" fmla="*/ 814838 h 814838"/>
              <a:gd name="connsiteX8" fmla="*/ 0 w 19044896"/>
              <a:gd name="connsiteY8" fmla="*/ 814838 h 814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044896" h="814838">
                <a:moveTo>
                  <a:pt x="0" y="0"/>
                </a:moveTo>
                <a:lnTo>
                  <a:pt x="17382432" y="0"/>
                </a:lnTo>
                <a:lnTo>
                  <a:pt x="18288000" y="0"/>
                </a:lnTo>
                <a:lnTo>
                  <a:pt x="18726162" y="0"/>
                </a:lnTo>
                <a:cubicBezTo>
                  <a:pt x="18902178" y="0"/>
                  <a:pt x="19044896" y="182396"/>
                  <a:pt x="19044896" y="407419"/>
                </a:cubicBezTo>
                <a:cubicBezTo>
                  <a:pt x="19044896" y="632443"/>
                  <a:pt x="18902178" y="814838"/>
                  <a:pt x="18726162" y="814838"/>
                </a:cubicBezTo>
                <a:lnTo>
                  <a:pt x="18288000" y="814838"/>
                </a:lnTo>
                <a:lnTo>
                  <a:pt x="17382432" y="814838"/>
                </a:lnTo>
                <a:lnTo>
                  <a:pt x="0" y="814838"/>
                </a:lnTo>
                <a:close/>
              </a:path>
            </a:pathLst>
          </a:custGeom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object 20">
            <a:extLst>
              <a:ext uri="{FF2B5EF4-FFF2-40B4-BE49-F238E27FC236}">
                <a16:creationId xmlns:a16="http://schemas.microsoft.com/office/drawing/2014/main" id="{741827C7-EE84-B4FC-9E5C-303839CC7A00}"/>
              </a:ext>
            </a:extLst>
          </p:cNvPr>
          <p:cNvSpPr txBox="1"/>
          <p:nvPr/>
        </p:nvSpPr>
        <p:spPr>
          <a:xfrm>
            <a:off x="757564" y="1179062"/>
            <a:ext cx="17205792" cy="81483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83565" marR="5080" indent="-571500" algn="just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en-US" sz="4400" spc="-5" dirty="0" err="1">
                <a:cs typeface="Source Sans Pro Light"/>
              </a:rPr>
              <a:t>Tìm</a:t>
            </a:r>
            <a:r>
              <a:rPr lang="en-US" sz="4400" spc="-5" dirty="0">
                <a:cs typeface="Source Sans Pro Light"/>
              </a:rPr>
              <a:t>  </a:t>
            </a:r>
            <a:r>
              <a:rPr lang="en-US" sz="4400" spc="-5" dirty="0" err="1">
                <a:cs typeface="Source Sans Pro Light"/>
              </a:rPr>
              <a:t>kiếm</a:t>
            </a:r>
            <a:r>
              <a:rPr lang="en-US" sz="4400" spc="-5" dirty="0">
                <a:cs typeface="Source Sans Pro Light"/>
              </a:rPr>
              <a:t>  </a:t>
            </a:r>
            <a:r>
              <a:rPr lang="en-US" sz="4400" spc="-5" dirty="0" err="1">
                <a:cs typeface="Source Sans Pro Light"/>
              </a:rPr>
              <a:t>theo</a:t>
            </a:r>
            <a:r>
              <a:rPr lang="en-US" sz="4400" spc="-5" dirty="0">
                <a:cs typeface="Source Sans Pro Light"/>
              </a:rPr>
              <a:t>  </a:t>
            </a:r>
            <a:r>
              <a:rPr lang="en-US" sz="4400" spc="-5" dirty="0" err="1">
                <a:cs typeface="Source Sans Pro Light"/>
              </a:rPr>
              <a:t>chiều</a:t>
            </a:r>
            <a:r>
              <a:rPr lang="en-US" sz="4400" spc="-5" dirty="0">
                <a:cs typeface="Source Sans Pro Light"/>
              </a:rPr>
              <a:t>  </a:t>
            </a:r>
            <a:r>
              <a:rPr lang="en-US" sz="4400" spc="-5" dirty="0" err="1">
                <a:cs typeface="Source Sans Pro Light"/>
              </a:rPr>
              <a:t>rộng</a:t>
            </a:r>
            <a:r>
              <a:rPr lang="en-US" sz="4400" spc="-5" dirty="0">
                <a:cs typeface="Source Sans Pro Light"/>
              </a:rPr>
              <a:t>  (Breath  First  Search)</a:t>
            </a:r>
            <a:endParaRPr lang="vi-VN" sz="4400" spc="-5" dirty="0">
              <a:cs typeface="Source Sans Pro Light"/>
            </a:endParaRPr>
          </a:p>
        </p:txBody>
      </p:sp>
      <p:sp>
        <p:nvSpPr>
          <p:cNvPr id="10" name="object 20">
            <a:extLst>
              <a:ext uri="{FF2B5EF4-FFF2-40B4-BE49-F238E27FC236}">
                <a16:creationId xmlns:a16="http://schemas.microsoft.com/office/drawing/2014/main" id="{6F33E8AA-DC87-6B1F-8064-DAE7E9EB3D17}"/>
              </a:ext>
            </a:extLst>
          </p:cNvPr>
          <p:cNvSpPr txBox="1"/>
          <p:nvPr/>
        </p:nvSpPr>
        <p:spPr>
          <a:xfrm>
            <a:off x="757564" y="2179925"/>
            <a:ext cx="7528392" cy="715080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algn="just">
              <a:lnSpc>
                <a:spcPct val="130000"/>
              </a:lnSpc>
            </a:pPr>
            <a:r>
              <a:rPr lang="en-US" sz="3600" spc="-5" dirty="0">
                <a:cs typeface="Source Sans Pro Light"/>
              </a:rPr>
              <a:t>Begin</a:t>
            </a:r>
          </a:p>
          <a:p>
            <a:pPr marL="926465" marR="5080" lvl="2" algn="just">
              <a:lnSpc>
                <a:spcPct val="130000"/>
              </a:lnSpc>
            </a:pPr>
            <a:r>
              <a:rPr lang="en-US" sz="3600" spc="-5" dirty="0">
                <a:cs typeface="Source Sans Pro Light"/>
              </a:rPr>
              <a:t>Open={s};								</a:t>
            </a:r>
            <a:endParaRPr lang="en-US" sz="3600" spc="-5" dirty="0">
              <a:solidFill>
                <a:srgbClr val="0070C0"/>
              </a:solidFill>
              <a:cs typeface="Source Sans Pro Light"/>
            </a:endParaRPr>
          </a:p>
          <a:p>
            <a:pPr marL="926465" marR="5080" lvl="2" algn="just">
              <a:lnSpc>
                <a:spcPct val="130000"/>
              </a:lnSpc>
            </a:pPr>
            <a:r>
              <a:rPr lang="en-US" sz="3600" spc="-5" dirty="0">
                <a:cs typeface="Source Sans Pro Light"/>
              </a:rPr>
              <a:t>Close=</a:t>
            </a:r>
            <a:r>
              <a:rPr lang="en-US" sz="3600" spc="-5" dirty="0">
                <a:cs typeface="Source Sans Pro Light"/>
                <a:sym typeface="Symbol" panose="05050102010706020507" pitchFamily="18" charset="2"/>
              </a:rPr>
              <a:t>;									</a:t>
            </a:r>
            <a:endParaRPr lang="en-US" sz="3600" spc="-5" dirty="0">
              <a:solidFill>
                <a:srgbClr val="0070C0"/>
              </a:solidFill>
              <a:cs typeface="Source Sans Pro Light"/>
              <a:sym typeface="Symbol" panose="05050102010706020507" pitchFamily="18" charset="2"/>
            </a:endParaRPr>
          </a:p>
          <a:p>
            <a:pPr marL="926465" marR="5080" lvl="2" algn="just">
              <a:lnSpc>
                <a:spcPct val="130000"/>
              </a:lnSpc>
            </a:pPr>
            <a:r>
              <a:rPr lang="en-US" sz="3600" spc="-5" dirty="0">
                <a:cs typeface="Source Sans Pro Light"/>
                <a:sym typeface="Symbol" panose="05050102010706020507" pitchFamily="18" charset="2"/>
              </a:rPr>
              <a:t>While(Open  !=  ){					</a:t>
            </a:r>
            <a:endParaRPr lang="en-US" sz="3600" spc="-5" dirty="0">
              <a:solidFill>
                <a:srgbClr val="0070C0"/>
              </a:solidFill>
              <a:cs typeface="Source Sans Pro Light"/>
              <a:sym typeface="Symbol" panose="05050102010706020507" pitchFamily="18" charset="2"/>
            </a:endParaRPr>
          </a:p>
          <a:p>
            <a:pPr marL="1840865" marR="5080" lvl="4" algn="just">
              <a:lnSpc>
                <a:spcPct val="130000"/>
              </a:lnSpc>
            </a:pPr>
            <a:r>
              <a:rPr lang="en-US" sz="3600" spc="-5" dirty="0">
                <a:cs typeface="Source Sans Pro Light"/>
                <a:sym typeface="Symbol" panose="05050102010706020507" pitchFamily="18" charset="2"/>
              </a:rPr>
              <a:t>n  =  Retrieve(Open);		</a:t>
            </a:r>
            <a:endParaRPr lang="en-US" sz="3600" spc="-5" dirty="0">
              <a:solidFill>
                <a:srgbClr val="0070C0"/>
              </a:solidFill>
              <a:cs typeface="Source Sans Pro Light"/>
              <a:sym typeface="Symbol" panose="05050102010706020507" pitchFamily="18" charset="2"/>
            </a:endParaRPr>
          </a:p>
          <a:p>
            <a:pPr marL="1840865" marR="5080" lvl="4" algn="just">
              <a:lnSpc>
                <a:spcPct val="130000"/>
              </a:lnSpc>
            </a:pPr>
            <a:r>
              <a:rPr lang="en-US" sz="3600" spc="-5" dirty="0">
                <a:cs typeface="Source Sans Pro Light"/>
                <a:sym typeface="Symbol" panose="05050102010706020507" pitchFamily="18" charset="2"/>
              </a:rPr>
              <a:t>If(n==g)  Return  TRUE;</a:t>
            </a:r>
            <a:endParaRPr lang="en-US" sz="3600" spc="-5" dirty="0">
              <a:solidFill>
                <a:srgbClr val="0070C0"/>
              </a:solidFill>
              <a:cs typeface="Source Sans Pro Light"/>
              <a:sym typeface="Symbol" panose="05050102010706020507" pitchFamily="18" charset="2"/>
            </a:endParaRPr>
          </a:p>
          <a:p>
            <a:pPr marL="1840865" marR="5080" lvl="4" algn="just">
              <a:lnSpc>
                <a:spcPct val="130000"/>
              </a:lnSpc>
            </a:pPr>
            <a:r>
              <a:rPr lang="en-US" sz="3600" spc="-5" dirty="0">
                <a:cs typeface="Source Sans Pro Light"/>
                <a:sym typeface="Symbol" panose="05050102010706020507" pitchFamily="18" charset="2"/>
              </a:rPr>
              <a:t>Open  =  Open    (n);	</a:t>
            </a:r>
            <a:endParaRPr lang="en-US" sz="3600" spc="-5" dirty="0">
              <a:solidFill>
                <a:srgbClr val="0070C0"/>
              </a:solidFill>
              <a:cs typeface="Source Sans Pro Light"/>
              <a:sym typeface="Symbol" panose="05050102010706020507" pitchFamily="18" charset="2"/>
            </a:endParaRPr>
          </a:p>
          <a:p>
            <a:pPr marL="1840865" marR="5080" lvl="4" algn="just">
              <a:lnSpc>
                <a:spcPct val="130000"/>
              </a:lnSpc>
            </a:pPr>
            <a:r>
              <a:rPr lang="en-US" sz="3600" spc="-5" dirty="0">
                <a:cs typeface="Source Sans Pro Light"/>
                <a:sym typeface="Symbol" panose="05050102010706020507" pitchFamily="18" charset="2"/>
              </a:rPr>
              <a:t>Close  =  Close    {n}</a:t>
            </a:r>
          </a:p>
          <a:p>
            <a:pPr marL="926465" marR="5080" lvl="2" algn="just">
              <a:lnSpc>
                <a:spcPct val="130000"/>
              </a:lnSpc>
            </a:pPr>
            <a:r>
              <a:rPr lang="en-US" sz="3600" spc="-5" dirty="0">
                <a:cs typeface="Source Sans Pro Light"/>
                <a:sym typeface="Symbol" panose="05050102010706020507" pitchFamily="18" charset="2"/>
              </a:rPr>
              <a:t>}</a:t>
            </a:r>
            <a:endParaRPr lang="en-US" sz="3600" spc="-5" dirty="0">
              <a:cs typeface="Source Sans Pro Light"/>
            </a:endParaRPr>
          </a:p>
          <a:p>
            <a:pPr marL="12065" marR="5080" algn="just">
              <a:lnSpc>
                <a:spcPct val="130000"/>
              </a:lnSpc>
            </a:pPr>
            <a:r>
              <a:rPr lang="en-US" sz="3600" spc="-5" dirty="0">
                <a:cs typeface="Source Sans Pro Light"/>
              </a:rPr>
              <a:t>End;</a:t>
            </a:r>
            <a:endParaRPr lang="vi-VN" sz="3600" spc="-5" dirty="0">
              <a:cs typeface="Source Sans Pro Light"/>
            </a:endParaRPr>
          </a:p>
        </p:txBody>
      </p:sp>
      <p:sp>
        <p:nvSpPr>
          <p:cNvPr id="7" name="object 20">
            <a:extLst>
              <a:ext uri="{FF2B5EF4-FFF2-40B4-BE49-F238E27FC236}">
                <a16:creationId xmlns:a16="http://schemas.microsoft.com/office/drawing/2014/main" id="{E8C030D6-AE59-BB22-0E57-772D3895E3CD}"/>
              </a:ext>
            </a:extLst>
          </p:cNvPr>
          <p:cNvSpPr txBox="1"/>
          <p:nvPr/>
        </p:nvSpPr>
        <p:spPr>
          <a:xfrm>
            <a:off x="6761956" y="9287450"/>
            <a:ext cx="11598310" cy="81483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algn="r">
              <a:lnSpc>
                <a:spcPct val="130000"/>
              </a:lnSpc>
            </a:pPr>
            <a:r>
              <a:rPr lang="en-US" sz="4400" i="1" spc="-5" dirty="0">
                <a:solidFill>
                  <a:srgbClr val="0070C0"/>
                </a:solidFill>
                <a:cs typeface="Source Sans Pro Light"/>
              </a:rPr>
              <a:t>S  </a:t>
            </a:r>
            <a:r>
              <a:rPr lang="en-US" sz="4400" i="1" spc="-5" dirty="0" err="1">
                <a:solidFill>
                  <a:srgbClr val="0070C0"/>
                </a:solidFill>
                <a:cs typeface="Source Sans Pro Light"/>
              </a:rPr>
              <a:t>là</a:t>
            </a:r>
            <a:r>
              <a:rPr lang="en-US" sz="4400" i="1" spc="-5" dirty="0">
                <a:solidFill>
                  <a:srgbClr val="0070C0"/>
                </a:solidFill>
                <a:cs typeface="Source Sans Pro Light"/>
              </a:rPr>
              <a:t>  </a:t>
            </a:r>
            <a:r>
              <a:rPr lang="en-US" sz="4400" i="1" spc="-5" dirty="0" err="1">
                <a:solidFill>
                  <a:srgbClr val="0070C0"/>
                </a:solidFill>
                <a:cs typeface="Source Sans Pro Light"/>
              </a:rPr>
              <a:t>đỉnh</a:t>
            </a:r>
            <a:r>
              <a:rPr lang="en-US" sz="4400" i="1" spc="-5" dirty="0">
                <a:solidFill>
                  <a:srgbClr val="0070C0"/>
                </a:solidFill>
                <a:cs typeface="Source Sans Pro Light"/>
              </a:rPr>
              <a:t>  </a:t>
            </a:r>
            <a:r>
              <a:rPr lang="en-US" sz="4400" i="1" spc="-5" dirty="0" err="1">
                <a:solidFill>
                  <a:srgbClr val="0070C0"/>
                </a:solidFill>
                <a:cs typeface="Source Sans Pro Light"/>
              </a:rPr>
              <a:t>bắt</a:t>
            </a:r>
            <a:r>
              <a:rPr lang="en-US" sz="4400" i="1" spc="-5" dirty="0">
                <a:solidFill>
                  <a:srgbClr val="0070C0"/>
                </a:solidFill>
                <a:cs typeface="Source Sans Pro Light"/>
              </a:rPr>
              <a:t>  </a:t>
            </a:r>
            <a:r>
              <a:rPr lang="en-US" sz="4400" i="1" spc="-5" dirty="0" err="1">
                <a:solidFill>
                  <a:srgbClr val="0070C0"/>
                </a:solidFill>
                <a:cs typeface="Source Sans Pro Light"/>
              </a:rPr>
              <a:t>đầu</a:t>
            </a:r>
            <a:r>
              <a:rPr lang="en-US" sz="4400" i="1" spc="-5" dirty="0">
                <a:solidFill>
                  <a:srgbClr val="0070C0"/>
                </a:solidFill>
                <a:cs typeface="Source Sans Pro Light"/>
              </a:rPr>
              <a:t>		G  </a:t>
            </a:r>
            <a:r>
              <a:rPr lang="en-US" sz="4400" i="1" spc="-5" dirty="0" err="1">
                <a:solidFill>
                  <a:srgbClr val="0070C0"/>
                </a:solidFill>
                <a:cs typeface="Source Sans Pro Light"/>
              </a:rPr>
              <a:t>là</a:t>
            </a:r>
            <a:r>
              <a:rPr lang="en-US" sz="4400" i="1" spc="-5" dirty="0">
                <a:solidFill>
                  <a:srgbClr val="0070C0"/>
                </a:solidFill>
                <a:cs typeface="Source Sans Pro Light"/>
              </a:rPr>
              <a:t>  </a:t>
            </a:r>
            <a:r>
              <a:rPr lang="en-US" sz="4400" i="1" spc="-5" dirty="0" err="1">
                <a:solidFill>
                  <a:srgbClr val="0070C0"/>
                </a:solidFill>
                <a:cs typeface="Source Sans Pro Light"/>
              </a:rPr>
              <a:t>đỉnh</a:t>
            </a:r>
            <a:r>
              <a:rPr lang="en-US" sz="4400" i="1" spc="-5" dirty="0">
                <a:solidFill>
                  <a:srgbClr val="0070C0"/>
                </a:solidFill>
                <a:cs typeface="Source Sans Pro Light"/>
              </a:rPr>
              <a:t>  </a:t>
            </a:r>
            <a:r>
              <a:rPr lang="en-US" sz="4400" i="1" spc="-5" dirty="0" err="1">
                <a:solidFill>
                  <a:srgbClr val="0070C0"/>
                </a:solidFill>
                <a:cs typeface="Source Sans Pro Light"/>
              </a:rPr>
              <a:t>kết</a:t>
            </a:r>
            <a:r>
              <a:rPr lang="en-US" sz="4400" i="1" spc="-5" dirty="0">
                <a:solidFill>
                  <a:srgbClr val="0070C0"/>
                </a:solidFill>
                <a:cs typeface="Source Sans Pro Light"/>
              </a:rPr>
              <a:t>  </a:t>
            </a:r>
            <a:r>
              <a:rPr lang="en-US" sz="4400" i="1" spc="-5" dirty="0" err="1">
                <a:solidFill>
                  <a:srgbClr val="0070C0"/>
                </a:solidFill>
                <a:cs typeface="Source Sans Pro Light"/>
              </a:rPr>
              <a:t>thúc</a:t>
            </a:r>
            <a:endParaRPr lang="vi-VN" sz="4400" i="1" spc="-5" dirty="0">
              <a:solidFill>
                <a:srgbClr val="0070C0"/>
              </a:solidFill>
              <a:cs typeface="Source Sans Pro Light"/>
            </a:endParaRPr>
          </a:p>
        </p:txBody>
      </p:sp>
      <p:sp>
        <p:nvSpPr>
          <p:cNvPr id="11" name="object 20">
            <a:extLst>
              <a:ext uri="{FF2B5EF4-FFF2-40B4-BE49-F238E27FC236}">
                <a16:creationId xmlns:a16="http://schemas.microsoft.com/office/drawing/2014/main" id="{D67279FE-A978-3319-2E61-628FAC4A8DE6}"/>
              </a:ext>
            </a:extLst>
          </p:cNvPr>
          <p:cNvSpPr txBox="1"/>
          <p:nvPr/>
        </p:nvSpPr>
        <p:spPr>
          <a:xfrm>
            <a:off x="12324556" y="7866469"/>
            <a:ext cx="2342268" cy="81483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algn="ctr">
              <a:lnSpc>
                <a:spcPct val="130000"/>
              </a:lnSpc>
            </a:pPr>
            <a:r>
              <a:rPr lang="en-US" sz="4400" spc="-5" dirty="0" err="1">
                <a:solidFill>
                  <a:srgbClr val="0070C0"/>
                </a:solidFill>
                <a:cs typeface="Source Sans Pro Light"/>
              </a:rPr>
              <a:t>Ví</a:t>
            </a:r>
            <a:r>
              <a:rPr lang="en-US" sz="4400" spc="-5" dirty="0">
                <a:solidFill>
                  <a:srgbClr val="0070C0"/>
                </a:solidFill>
                <a:cs typeface="Source Sans Pro Light"/>
              </a:rPr>
              <a:t>  </a:t>
            </a:r>
            <a:r>
              <a:rPr lang="en-US" sz="4400" spc="-5" dirty="0" err="1">
                <a:solidFill>
                  <a:srgbClr val="0070C0"/>
                </a:solidFill>
                <a:cs typeface="Source Sans Pro Light"/>
              </a:rPr>
              <a:t>dụ</a:t>
            </a:r>
            <a:r>
              <a:rPr lang="en-US" sz="4400" spc="-5" dirty="0">
                <a:solidFill>
                  <a:srgbClr val="0070C0"/>
                </a:solidFill>
                <a:cs typeface="Source Sans Pro Light"/>
              </a:rPr>
              <a:t>  3</a:t>
            </a:r>
            <a:endParaRPr lang="vi-VN" sz="4400" i="1" spc="-5" dirty="0">
              <a:solidFill>
                <a:srgbClr val="0070C0"/>
              </a:solidFill>
              <a:cs typeface="Source Sans Pro Light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CDBE478-402A-7B4C-31DF-12D6387933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1855" y="2477298"/>
            <a:ext cx="9364593" cy="5622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2324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1" y="0"/>
            <a:ext cx="19010313" cy="1112119"/>
          </a:xfrm>
          <a:custGeom>
            <a:avLst/>
            <a:gdLst/>
            <a:ahLst/>
            <a:cxnLst/>
            <a:rect l="l" t="t" r="r" b="b"/>
            <a:pathLst>
              <a:path w="1892300" h="440055">
                <a:moveTo>
                  <a:pt x="0" y="439737"/>
                </a:moveTo>
                <a:lnTo>
                  <a:pt x="1892300" y="439737"/>
                </a:lnTo>
                <a:lnTo>
                  <a:pt x="1892300" y="0"/>
                </a:lnTo>
                <a:lnTo>
                  <a:pt x="0" y="0"/>
                </a:lnTo>
                <a:lnTo>
                  <a:pt x="0" y="439737"/>
                </a:lnTo>
                <a:close/>
              </a:path>
            </a:pathLst>
          </a:custGeom>
          <a:solidFill>
            <a:srgbClr val="009E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18356" y="317499"/>
            <a:ext cx="171450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vi-VN" sz="4400" spc="-10" dirty="0">
                <a:solidFill>
                  <a:srgbClr val="FFFFFF"/>
                </a:solidFill>
                <a:cs typeface="Source Sans Pro Light"/>
              </a:rPr>
              <a:t>Chương  2.  BÀI  TOÁN  VÀ  PHƯƠNG  PHÁP  TÌM  KIẾM  LỜI  GIẢI</a:t>
            </a:r>
            <a:endParaRPr lang="vi-VN" sz="4400" dirty="0">
              <a:cs typeface="Source Sans Pro Light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522CD6F9-FAAB-EBF2-2F61-7ECBAB9ACB1A}"/>
              </a:ext>
            </a:extLst>
          </p:cNvPr>
          <p:cNvSpPr/>
          <p:nvPr/>
        </p:nvSpPr>
        <p:spPr>
          <a:xfrm>
            <a:off x="-1" y="1124818"/>
            <a:ext cx="18572957" cy="1000863"/>
          </a:xfrm>
          <a:custGeom>
            <a:avLst/>
            <a:gdLst>
              <a:gd name="connsiteX0" fmla="*/ 0 w 19044896"/>
              <a:gd name="connsiteY0" fmla="*/ 0 h 814838"/>
              <a:gd name="connsiteX1" fmla="*/ 17382432 w 19044896"/>
              <a:gd name="connsiteY1" fmla="*/ 0 h 814838"/>
              <a:gd name="connsiteX2" fmla="*/ 18288000 w 19044896"/>
              <a:gd name="connsiteY2" fmla="*/ 0 h 814838"/>
              <a:gd name="connsiteX3" fmla="*/ 18726162 w 19044896"/>
              <a:gd name="connsiteY3" fmla="*/ 0 h 814838"/>
              <a:gd name="connsiteX4" fmla="*/ 19044896 w 19044896"/>
              <a:gd name="connsiteY4" fmla="*/ 407419 h 814838"/>
              <a:gd name="connsiteX5" fmla="*/ 18726162 w 19044896"/>
              <a:gd name="connsiteY5" fmla="*/ 814838 h 814838"/>
              <a:gd name="connsiteX6" fmla="*/ 18288000 w 19044896"/>
              <a:gd name="connsiteY6" fmla="*/ 814838 h 814838"/>
              <a:gd name="connsiteX7" fmla="*/ 17382432 w 19044896"/>
              <a:gd name="connsiteY7" fmla="*/ 814838 h 814838"/>
              <a:gd name="connsiteX8" fmla="*/ 0 w 19044896"/>
              <a:gd name="connsiteY8" fmla="*/ 814838 h 814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044896" h="814838">
                <a:moveTo>
                  <a:pt x="0" y="0"/>
                </a:moveTo>
                <a:lnTo>
                  <a:pt x="17382432" y="0"/>
                </a:lnTo>
                <a:lnTo>
                  <a:pt x="18288000" y="0"/>
                </a:lnTo>
                <a:lnTo>
                  <a:pt x="18726162" y="0"/>
                </a:lnTo>
                <a:cubicBezTo>
                  <a:pt x="18902178" y="0"/>
                  <a:pt x="19044896" y="182396"/>
                  <a:pt x="19044896" y="407419"/>
                </a:cubicBezTo>
                <a:cubicBezTo>
                  <a:pt x="19044896" y="632443"/>
                  <a:pt x="18902178" y="814838"/>
                  <a:pt x="18726162" y="814838"/>
                </a:cubicBezTo>
                <a:lnTo>
                  <a:pt x="18288000" y="814838"/>
                </a:lnTo>
                <a:lnTo>
                  <a:pt x="17382432" y="814838"/>
                </a:lnTo>
                <a:lnTo>
                  <a:pt x="0" y="814838"/>
                </a:lnTo>
                <a:close/>
              </a:path>
            </a:pathLst>
          </a:custGeom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object 20">
            <a:extLst>
              <a:ext uri="{FF2B5EF4-FFF2-40B4-BE49-F238E27FC236}">
                <a16:creationId xmlns:a16="http://schemas.microsoft.com/office/drawing/2014/main" id="{741827C7-EE84-B4FC-9E5C-303839CC7A00}"/>
              </a:ext>
            </a:extLst>
          </p:cNvPr>
          <p:cNvSpPr txBox="1"/>
          <p:nvPr/>
        </p:nvSpPr>
        <p:spPr>
          <a:xfrm>
            <a:off x="757564" y="1179062"/>
            <a:ext cx="17205792" cy="81483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83565" marR="5080" indent="-571500" algn="just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en-US" sz="4400" spc="-5" dirty="0" err="1">
                <a:cs typeface="Source Sans Pro Light"/>
              </a:rPr>
              <a:t>Tìm</a:t>
            </a:r>
            <a:r>
              <a:rPr lang="en-US" sz="4400" spc="-5" dirty="0">
                <a:cs typeface="Source Sans Pro Light"/>
              </a:rPr>
              <a:t>  </a:t>
            </a:r>
            <a:r>
              <a:rPr lang="en-US" sz="4400" spc="-5" dirty="0" err="1">
                <a:cs typeface="Source Sans Pro Light"/>
              </a:rPr>
              <a:t>kiếm</a:t>
            </a:r>
            <a:r>
              <a:rPr lang="en-US" sz="4400" spc="-5" dirty="0">
                <a:cs typeface="Source Sans Pro Light"/>
              </a:rPr>
              <a:t>  </a:t>
            </a:r>
            <a:r>
              <a:rPr lang="en-US" sz="4400" spc="-5" dirty="0" err="1">
                <a:cs typeface="Source Sans Pro Light"/>
              </a:rPr>
              <a:t>theo</a:t>
            </a:r>
            <a:r>
              <a:rPr lang="en-US" sz="4400" spc="-5" dirty="0">
                <a:cs typeface="Source Sans Pro Light"/>
              </a:rPr>
              <a:t>  </a:t>
            </a:r>
            <a:r>
              <a:rPr lang="en-US" sz="4400" spc="-5" dirty="0" err="1">
                <a:cs typeface="Source Sans Pro Light"/>
              </a:rPr>
              <a:t>chiều</a:t>
            </a:r>
            <a:r>
              <a:rPr lang="en-US" sz="4400" spc="-5" dirty="0">
                <a:cs typeface="Source Sans Pro Light"/>
              </a:rPr>
              <a:t>  </a:t>
            </a:r>
            <a:r>
              <a:rPr lang="en-US" sz="4400" spc="-5" dirty="0" err="1">
                <a:cs typeface="Source Sans Pro Light"/>
              </a:rPr>
              <a:t>rộng</a:t>
            </a:r>
            <a:r>
              <a:rPr lang="en-US" sz="4400" spc="-5" dirty="0">
                <a:cs typeface="Source Sans Pro Light"/>
              </a:rPr>
              <a:t>  (Breath  First  Search)</a:t>
            </a:r>
            <a:endParaRPr lang="vi-VN" sz="4400" spc="-5" dirty="0">
              <a:cs typeface="Source Sans Pro Light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CDBE478-402A-7B4C-31DF-12D6387933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7823" y="2477298"/>
            <a:ext cx="6048625" cy="363140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7C4E9D6-C0CD-D1E0-E139-D28E5B7CA0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50614" y="5870842"/>
            <a:ext cx="5105400" cy="4837747"/>
          </a:xfrm>
          <a:prstGeom prst="rect">
            <a:avLst/>
          </a:prstGeom>
        </p:spPr>
      </p:pic>
      <p:graphicFrame>
        <p:nvGraphicFramePr>
          <p:cNvPr id="5" name="Table 8">
            <a:extLst>
              <a:ext uri="{FF2B5EF4-FFF2-40B4-BE49-F238E27FC236}">
                <a16:creationId xmlns:a16="http://schemas.microsoft.com/office/drawing/2014/main" id="{0D0F6E34-FADE-A5E7-6733-BBFDCD418F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6436321"/>
              </p:ext>
            </p:extLst>
          </p:nvPr>
        </p:nvGraphicFramePr>
        <p:xfrm>
          <a:off x="809398" y="2381749"/>
          <a:ext cx="11049000" cy="73506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4358">
                  <a:extLst>
                    <a:ext uri="{9D8B030D-6E8A-4147-A177-3AD203B41FA5}">
                      <a16:colId xmlns:a16="http://schemas.microsoft.com/office/drawing/2014/main" val="189654011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400002656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332802750"/>
                    </a:ext>
                  </a:extLst>
                </a:gridCol>
                <a:gridCol w="2343944">
                  <a:extLst>
                    <a:ext uri="{9D8B030D-6E8A-4147-A177-3AD203B41FA5}">
                      <a16:colId xmlns:a16="http://schemas.microsoft.com/office/drawing/2014/main" val="4038638008"/>
                    </a:ext>
                  </a:extLst>
                </a:gridCol>
                <a:gridCol w="3819298">
                  <a:extLst>
                    <a:ext uri="{9D8B030D-6E8A-4147-A177-3AD203B41FA5}">
                      <a16:colId xmlns:a16="http://schemas.microsoft.com/office/drawing/2014/main" val="1301903536"/>
                    </a:ext>
                  </a:extLst>
                </a:gridCol>
              </a:tblGrid>
              <a:tr h="816741">
                <a:tc>
                  <a:txBody>
                    <a:bodyPr/>
                    <a:lstStyle/>
                    <a:p>
                      <a:r>
                        <a:rPr lang="en-US" b="0" dirty="0" err="1"/>
                        <a:t>Bước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n 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b="0" spc="-5">
                          <a:cs typeface="Source Sans Pro Light"/>
                          <a:sym typeface="Symbol" panose="05050102010706020507" pitchFamily="18" charset="2"/>
                        </a:rPr>
                        <a:t>(n)</a:t>
                      </a:r>
                      <a:endParaRPr lang="en-US" b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/>
                        <a:t>Open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/>
                        <a:t>Close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2604453"/>
                  </a:ext>
                </a:extLst>
              </a:tr>
              <a:tr h="816741">
                <a:tc>
                  <a:txBody>
                    <a:bodyPr/>
                    <a:lstStyle/>
                    <a:p>
                      <a:r>
                        <a:rPr lang="en-US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{S}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spc="-5">
                          <a:cs typeface="Source Sans Pro Light"/>
                          <a:sym typeface="Symbol" panose="05050102010706020507" pitchFamily="18" charset="2"/>
                        </a:rPr>
                        <a:t>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718537"/>
                  </a:ext>
                </a:extLst>
              </a:tr>
              <a:tr h="816741">
                <a:tc>
                  <a:txBody>
                    <a:bodyPr/>
                    <a:lstStyle/>
                    <a:p>
                      <a:r>
                        <a:rPr lang="en-U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highlight>
                            <a:srgbClr val="FFFF00"/>
                          </a:highlight>
                        </a:rPr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{A,B,C}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{A,B,C}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{S}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9380560"/>
                  </a:ext>
                </a:extLst>
              </a:tr>
              <a:tr h="816741">
                <a:tc>
                  <a:txBody>
                    <a:bodyPr/>
                    <a:lstStyle/>
                    <a:p>
                      <a:r>
                        <a:rPr lang="en-US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highlight>
                            <a:srgbClr val="FFFF00"/>
                          </a:highlight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{D,E}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{B,C,D,E}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{S,A}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6249280"/>
                  </a:ext>
                </a:extLst>
              </a:tr>
              <a:tr h="816741">
                <a:tc>
                  <a:txBody>
                    <a:bodyPr/>
                    <a:lstStyle/>
                    <a:p>
                      <a:r>
                        <a:rPr lang="en-US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{G}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{C,D,E,G}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{S,A,B}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6210152"/>
                  </a:ext>
                </a:extLst>
              </a:tr>
              <a:tr h="816741">
                <a:tc>
                  <a:txBody>
                    <a:bodyPr/>
                    <a:lstStyle/>
                    <a:p>
                      <a:r>
                        <a:rPr lang="en-US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42573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spc="-5">
                          <a:cs typeface="Source Sans Pro Light"/>
                          <a:sym typeface="Symbol" panose="05050102010706020507" pitchFamily="18" charset="2"/>
                        </a:rPr>
                        <a:t>{F}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{D,E,G,F}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{S,A,B,C}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2456991"/>
                  </a:ext>
                </a:extLst>
              </a:tr>
              <a:tr h="816741">
                <a:tc>
                  <a:txBody>
                    <a:bodyPr/>
                    <a:lstStyle/>
                    <a:p>
                      <a:r>
                        <a:rPr lang="en-US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{H}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{E,G,F,H}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{S,A,B,C,D}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6928020"/>
                  </a:ext>
                </a:extLst>
              </a:tr>
              <a:tr h="816741">
                <a:tc>
                  <a:txBody>
                    <a:bodyPr/>
                    <a:lstStyle/>
                    <a:p>
                      <a:r>
                        <a:rPr lang="en-US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highlight>
                            <a:srgbClr val="FFFF00"/>
                          </a:highlight>
                        </a:rPr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{G}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{G,F,H}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{S,A,B,C,D,E}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3200788"/>
                  </a:ext>
                </a:extLst>
              </a:tr>
              <a:tr h="816741">
                <a:tc>
                  <a:txBody>
                    <a:bodyPr/>
                    <a:lstStyle/>
                    <a:p>
                      <a:r>
                        <a:rPr lang="en-US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highlight>
                            <a:srgbClr val="FFFF00"/>
                          </a:highlight>
                        </a:rPr>
                        <a:t>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7635729"/>
                  </a:ext>
                </a:extLst>
              </a:tr>
            </a:tbl>
          </a:graphicData>
        </a:graphic>
      </p:graphicFrame>
      <p:sp>
        <p:nvSpPr>
          <p:cNvPr id="9" name="object 20">
            <a:extLst>
              <a:ext uri="{FF2B5EF4-FFF2-40B4-BE49-F238E27FC236}">
                <a16:creationId xmlns:a16="http://schemas.microsoft.com/office/drawing/2014/main" id="{89027329-4C23-6763-7F95-F595F9D943F3}"/>
              </a:ext>
            </a:extLst>
          </p:cNvPr>
          <p:cNvSpPr txBox="1"/>
          <p:nvPr/>
        </p:nvSpPr>
        <p:spPr>
          <a:xfrm>
            <a:off x="437356" y="9794718"/>
            <a:ext cx="11277600" cy="814838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0" tIns="12700" rIns="0" bIns="0" rtlCol="0">
            <a:spAutoFit/>
          </a:bodyPr>
          <a:lstStyle/>
          <a:p>
            <a:pPr marL="583565" marR="5080" indent="-571500" algn="just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en-US" sz="4400" spc="-5" dirty="0">
                <a:solidFill>
                  <a:schemeClr val="bg1"/>
                </a:solidFill>
                <a:cs typeface="Source Sans Pro Light"/>
              </a:rPr>
              <a:t>S  </a:t>
            </a:r>
            <a:r>
              <a:rPr lang="en-US" sz="4400" spc="-5" dirty="0">
                <a:solidFill>
                  <a:schemeClr val="bg1"/>
                </a:solidFill>
                <a:cs typeface="Source Sans Pro Light"/>
                <a:sym typeface="Wingdings" panose="05000000000000000000" pitchFamily="2" charset="2"/>
              </a:rPr>
              <a:t>  </a:t>
            </a:r>
            <a:r>
              <a:rPr lang="en-US" sz="4400" spc="-5" dirty="0">
                <a:solidFill>
                  <a:schemeClr val="bg1"/>
                </a:solidFill>
                <a:cs typeface="Source Sans Pro Light"/>
              </a:rPr>
              <a:t>A  </a:t>
            </a:r>
            <a:r>
              <a:rPr lang="en-US" sz="4400" spc="-5" dirty="0">
                <a:solidFill>
                  <a:schemeClr val="bg1"/>
                </a:solidFill>
                <a:cs typeface="Source Sans Pro Light"/>
                <a:sym typeface="Wingdings" panose="05000000000000000000" pitchFamily="2" charset="2"/>
              </a:rPr>
              <a:t>  E  G</a:t>
            </a:r>
            <a:endParaRPr lang="vi-VN" sz="4400" spc="-5" dirty="0">
              <a:solidFill>
                <a:schemeClr val="bg1"/>
              </a:solidFill>
              <a:cs typeface="Source Sans Pro Light"/>
            </a:endParaRPr>
          </a:p>
        </p:txBody>
      </p:sp>
    </p:spTree>
    <p:extLst>
      <p:ext uri="{BB962C8B-B14F-4D97-AF65-F5344CB8AC3E}">
        <p14:creationId xmlns:p14="http://schemas.microsoft.com/office/powerpoint/2010/main" val="8795933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1" y="0"/>
            <a:ext cx="19010313" cy="1112119"/>
          </a:xfrm>
          <a:custGeom>
            <a:avLst/>
            <a:gdLst/>
            <a:ahLst/>
            <a:cxnLst/>
            <a:rect l="l" t="t" r="r" b="b"/>
            <a:pathLst>
              <a:path w="1892300" h="440055">
                <a:moveTo>
                  <a:pt x="0" y="439737"/>
                </a:moveTo>
                <a:lnTo>
                  <a:pt x="1892300" y="439737"/>
                </a:lnTo>
                <a:lnTo>
                  <a:pt x="1892300" y="0"/>
                </a:lnTo>
                <a:lnTo>
                  <a:pt x="0" y="0"/>
                </a:lnTo>
                <a:lnTo>
                  <a:pt x="0" y="439737"/>
                </a:lnTo>
                <a:close/>
              </a:path>
            </a:pathLst>
          </a:custGeom>
          <a:solidFill>
            <a:srgbClr val="009E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18356" y="317499"/>
            <a:ext cx="171450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vi-VN" sz="4400" spc="-10" dirty="0">
                <a:solidFill>
                  <a:srgbClr val="FFFFFF"/>
                </a:solidFill>
                <a:cs typeface="Source Sans Pro Light"/>
              </a:rPr>
              <a:t>Chương  2.  BÀI  TOÁN  VÀ  PHƯƠNG  PHÁP  TÌM  KIẾM  LỜI  GIẢI</a:t>
            </a:r>
            <a:endParaRPr lang="vi-VN" sz="4400" dirty="0">
              <a:cs typeface="Source Sans Pro Light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522CD6F9-FAAB-EBF2-2F61-7ECBAB9ACB1A}"/>
              </a:ext>
            </a:extLst>
          </p:cNvPr>
          <p:cNvSpPr/>
          <p:nvPr/>
        </p:nvSpPr>
        <p:spPr>
          <a:xfrm>
            <a:off x="-1" y="1124818"/>
            <a:ext cx="18572957" cy="1000863"/>
          </a:xfrm>
          <a:custGeom>
            <a:avLst/>
            <a:gdLst>
              <a:gd name="connsiteX0" fmla="*/ 0 w 19044896"/>
              <a:gd name="connsiteY0" fmla="*/ 0 h 814838"/>
              <a:gd name="connsiteX1" fmla="*/ 17382432 w 19044896"/>
              <a:gd name="connsiteY1" fmla="*/ 0 h 814838"/>
              <a:gd name="connsiteX2" fmla="*/ 18288000 w 19044896"/>
              <a:gd name="connsiteY2" fmla="*/ 0 h 814838"/>
              <a:gd name="connsiteX3" fmla="*/ 18726162 w 19044896"/>
              <a:gd name="connsiteY3" fmla="*/ 0 h 814838"/>
              <a:gd name="connsiteX4" fmla="*/ 19044896 w 19044896"/>
              <a:gd name="connsiteY4" fmla="*/ 407419 h 814838"/>
              <a:gd name="connsiteX5" fmla="*/ 18726162 w 19044896"/>
              <a:gd name="connsiteY5" fmla="*/ 814838 h 814838"/>
              <a:gd name="connsiteX6" fmla="*/ 18288000 w 19044896"/>
              <a:gd name="connsiteY6" fmla="*/ 814838 h 814838"/>
              <a:gd name="connsiteX7" fmla="*/ 17382432 w 19044896"/>
              <a:gd name="connsiteY7" fmla="*/ 814838 h 814838"/>
              <a:gd name="connsiteX8" fmla="*/ 0 w 19044896"/>
              <a:gd name="connsiteY8" fmla="*/ 814838 h 814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044896" h="814838">
                <a:moveTo>
                  <a:pt x="0" y="0"/>
                </a:moveTo>
                <a:lnTo>
                  <a:pt x="17382432" y="0"/>
                </a:lnTo>
                <a:lnTo>
                  <a:pt x="18288000" y="0"/>
                </a:lnTo>
                <a:lnTo>
                  <a:pt x="18726162" y="0"/>
                </a:lnTo>
                <a:cubicBezTo>
                  <a:pt x="18902178" y="0"/>
                  <a:pt x="19044896" y="182396"/>
                  <a:pt x="19044896" y="407419"/>
                </a:cubicBezTo>
                <a:cubicBezTo>
                  <a:pt x="19044896" y="632443"/>
                  <a:pt x="18902178" y="814838"/>
                  <a:pt x="18726162" y="814838"/>
                </a:cubicBezTo>
                <a:lnTo>
                  <a:pt x="18288000" y="814838"/>
                </a:lnTo>
                <a:lnTo>
                  <a:pt x="17382432" y="814838"/>
                </a:lnTo>
                <a:lnTo>
                  <a:pt x="0" y="814838"/>
                </a:lnTo>
                <a:close/>
              </a:path>
            </a:pathLst>
          </a:custGeom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object 20">
            <a:extLst>
              <a:ext uri="{FF2B5EF4-FFF2-40B4-BE49-F238E27FC236}">
                <a16:creationId xmlns:a16="http://schemas.microsoft.com/office/drawing/2014/main" id="{741827C7-EE84-B4FC-9E5C-303839CC7A00}"/>
              </a:ext>
            </a:extLst>
          </p:cNvPr>
          <p:cNvSpPr txBox="1"/>
          <p:nvPr/>
        </p:nvSpPr>
        <p:spPr>
          <a:xfrm>
            <a:off x="757564" y="1179062"/>
            <a:ext cx="17205792" cy="81483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83565" marR="5080" indent="-571500" algn="just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en-US" sz="4400" spc="-5" dirty="0" err="1">
                <a:cs typeface="Source Sans Pro Light"/>
              </a:rPr>
              <a:t>Tìm</a:t>
            </a:r>
            <a:r>
              <a:rPr lang="en-US" sz="4400" spc="-5" dirty="0">
                <a:cs typeface="Source Sans Pro Light"/>
              </a:rPr>
              <a:t>  </a:t>
            </a:r>
            <a:r>
              <a:rPr lang="en-US" sz="4400" spc="-5" dirty="0" err="1">
                <a:cs typeface="Source Sans Pro Light"/>
              </a:rPr>
              <a:t>kiếm</a:t>
            </a:r>
            <a:r>
              <a:rPr lang="en-US" sz="4400" spc="-5" dirty="0">
                <a:cs typeface="Source Sans Pro Light"/>
              </a:rPr>
              <a:t>  </a:t>
            </a:r>
            <a:r>
              <a:rPr lang="en-US" sz="4400" spc="-5" dirty="0" err="1">
                <a:cs typeface="Source Sans Pro Light"/>
              </a:rPr>
              <a:t>theo</a:t>
            </a:r>
            <a:r>
              <a:rPr lang="en-US" sz="4400" spc="-5" dirty="0">
                <a:cs typeface="Source Sans Pro Light"/>
              </a:rPr>
              <a:t>  </a:t>
            </a:r>
            <a:r>
              <a:rPr lang="en-US" sz="4400" spc="-5" dirty="0" err="1">
                <a:cs typeface="Source Sans Pro Light"/>
              </a:rPr>
              <a:t>chiều</a:t>
            </a:r>
            <a:r>
              <a:rPr lang="en-US" sz="4400" spc="-5" dirty="0">
                <a:cs typeface="Source Sans Pro Light"/>
              </a:rPr>
              <a:t>  </a:t>
            </a:r>
            <a:r>
              <a:rPr lang="en-US" sz="4400" spc="-5" dirty="0" err="1">
                <a:cs typeface="Source Sans Pro Light"/>
              </a:rPr>
              <a:t>rộng</a:t>
            </a:r>
            <a:r>
              <a:rPr lang="en-US" sz="4400" spc="-5" dirty="0">
                <a:cs typeface="Source Sans Pro Light"/>
              </a:rPr>
              <a:t>  (Breath  First  Search)</a:t>
            </a:r>
            <a:endParaRPr lang="vi-VN" sz="4400" spc="-5" dirty="0">
              <a:cs typeface="Source Sans Pro Light"/>
            </a:endParaRPr>
          </a:p>
        </p:txBody>
      </p:sp>
      <p:sp>
        <p:nvSpPr>
          <p:cNvPr id="10" name="object 20">
            <a:extLst>
              <a:ext uri="{FF2B5EF4-FFF2-40B4-BE49-F238E27FC236}">
                <a16:creationId xmlns:a16="http://schemas.microsoft.com/office/drawing/2014/main" id="{6F33E8AA-DC87-6B1F-8064-DAE7E9EB3D17}"/>
              </a:ext>
            </a:extLst>
          </p:cNvPr>
          <p:cNvSpPr txBox="1"/>
          <p:nvPr/>
        </p:nvSpPr>
        <p:spPr>
          <a:xfrm>
            <a:off x="757564" y="2179925"/>
            <a:ext cx="7528392" cy="715080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algn="just">
              <a:lnSpc>
                <a:spcPct val="130000"/>
              </a:lnSpc>
            </a:pPr>
            <a:r>
              <a:rPr lang="en-US" sz="3600" spc="-5" dirty="0">
                <a:cs typeface="Source Sans Pro Light"/>
              </a:rPr>
              <a:t>Begin</a:t>
            </a:r>
          </a:p>
          <a:p>
            <a:pPr marL="926465" marR="5080" lvl="2" algn="just">
              <a:lnSpc>
                <a:spcPct val="130000"/>
              </a:lnSpc>
            </a:pPr>
            <a:r>
              <a:rPr lang="en-US" sz="3600" spc="-5" dirty="0">
                <a:cs typeface="Source Sans Pro Light"/>
              </a:rPr>
              <a:t>Open={s};								</a:t>
            </a:r>
            <a:endParaRPr lang="en-US" sz="3600" spc="-5" dirty="0">
              <a:solidFill>
                <a:srgbClr val="0070C0"/>
              </a:solidFill>
              <a:cs typeface="Source Sans Pro Light"/>
            </a:endParaRPr>
          </a:p>
          <a:p>
            <a:pPr marL="926465" marR="5080" lvl="2" algn="just">
              <a:lnSpc>
                <a:spcPct val="130000"/>
              </a:lnSpc>
            </a:pPr>
            <a:r>
              <a:rPr lang="en-US" sz="3600" spc="-5" dirty="0">
                <a:cs typeface="Source Sans Pro Light"/>
              </a:rPr>
              <a:t>Close=</a:t>
            </a:r>
            <a:r>
              <a:rPr lang="en-US" sz="3600" spc="-5" dirty="0">
                <a:cs typeface="Source Sans Pro Light"/>
                <a:sym typeface="Symbol" panose="05050102010706020507" pitchFamily="18" charset="2"/>
              </a:rPr>
              <a:t>;									</a:t>
            </a:r>
            <a:endParaRPr lang="en-US" sz="3600" spc="-5" dirty="0">
              <a:solidFill>
                <a:srgbClr val="0070C0"/>
              </a:solidFill>
              <a:cs typeface="Source Sans Pro Light"/>
              <a:sym typeface="Symbol" panose="05050102010706020507" pitchFamily="18" charset="2"/>
            </a:endParaRPr>
          </a:p>
          <a:p>
            <a:pPr marL="926465" marR="5080" lvl="2" algn="just">
              <a:lnSpc>
                <a:spcPct val="130000"/>
              </a:lnSpc>
            </a:pPr>
            <a:r>
              <a:rPr lang="en-US" sz="3600" spc="-5" dirty="0">
                <a:cs typeface="Source Sans Pro Light"/>
                <a:sym typeface="Symbol" panose="05050102010706020507" pitchFamily="18" charset="2"/>
              </a:rPr>
              <a:t>While(Open  !=  ){					</a:t>
            </a:r>
            <a:endParaRPr lang="en-US" sz="3600" spc="-5" dirty="0">
              <a:solidFill>
                <a:srgbClr val="0070C0"/>
              </a:solidFill>
              <a:cs typeface="Source Sans Pro Light"/>
              <a:sym typeface="Symbol" panose="05050102010706020507" pitchFamily="18" charset="2"/>
            </a:endParaRPr>
          </a:p>
          <a:p>
            <a:pPr marL="1840865" marR="5080" lvl="4" algn="just">
              <a:lnSpc>
                <a:spcPct val="130000"/>
              </a:lnSpc>
            </a:pPr>
            <a:r>
              <a:rPr lang="en-US" sz="3600" spc="-5" dirty="0">
                <a:cs typeface="Source Sans Pro Light"/>
                <a:sym typeface="Symbol" panose="05050102010706020507" pitchFamily="18" charset="2"/>
              </a:rPr>
              <a:t>n  =  Retrieve(Open);		</a:t>
            </a:r>
            <a:endParaRPr lang="en-US" sz="3600" spc="-5" dirty="0">
              <a:solidFill>
                <a:srgbClr val="0070C0"/>
              </a:solidFill>
              <a:cs typeface="Source Sans Pro Light"/>
              <a:sym typeface="Symbol" panose="05050102010706020507" pitchFamily="18" charset="2"/>
            </a:endParaRPr>
          </a:p>
          <a:p>
            <a:pPr marL="1840865" marR="5080" lvl="4" algn="just">
              <a:lnSpc>
                <a:spcPct val="130000"/>
              </a:lnSpc>
            </a:pPr>
            <a:r>
              <a:rPr lang="en-US" sz="3600" spc="-5" dirty="0">
                <a:cs typeface="Source Sans Pro Light"/>
                <a:sym typeface="Symbol" panose="05050102010706020507" pitchFamily="18" charset="2"/>
              </a:rPr>
              <a:t>If(n==g)  Return  TRUE;</a:t>
            </a:r>
            <a:endParaRPr lang="en-US" sz="3600" spc="-5" dirty="0">
              <a:solidFill>
                <a:srgbClr val="0070C0"/>
              </a:solidFill>
              <a:cs typeface="Source Sans Pro Light"/>
              <a:sym typeface="Symbol" panose="05050102010706020507" pitchFamily="18" charset="2"/>
            </a:endParaRPr>
          </a:p>
          <a:p>
            <a:pPr marL="1840865" marR="5080" lvl="4" algn="just">
              <a:lnSpc>
                <a:spcPct val="130000"/>
              </a:lnSpc>
            </a:pPr>
            <a:r>
              <a:rPr lang="en-US" sz="3600" spc="-5" dirty="0">
                <a:cs typeface="Source Sans Pro Light"/>
                <a:sym typeface="Symbol" panose="05050102010706020507" pitchFamily="18" charset="2"/>
              </a:rPr>
              <a:t>Open  =  Open    (n);	</a:t>
            </a:r>
            <a:endParaRPr lang="en-US" sz="3600" spc="-5" dirty="0">
              <a:solidFill>
                <a:srgbClr val="0070C0"/>
              </a:solidFill>
              <a:cs typeface="Source Sans Pro Light"/>
              <a:sym typeface="Symbol" panose="05050102010706020507" pitchFamily="18" charset="2"/>
            </a:endParaRPr>
          </a:p>
          <a:p>
            <a:pPr marL="1840865" marR="5080" lvl="4" algn="just">
              <a:lnSpc>
                <a:spcPct val="130000"/>
              </a:lnSpc>
            </a:pPr>
            <a:r>
              <a:rPr lang="en-US" sz="3600" spc="-5" dirty="0">
                <a:cs typeface="Source Sans Pro Light"/>
                <a:sym typeface="Symbol" panose="05050102010706020507" pitchFamily="18" charset="2"/>
              </a:rPr>
              <a:t>Close  =  Close    {n}</a:t>
            </a:r>
          </a:p>
          <a:p>
            <a:pPr marL="926465" marR="5080" lvl="2" algn="just">
              <a:lnSpc>
                <a:spcPct val="130000"/>
              </a:lnSpc>
            </a:pPr>
            <a:r>
              <a:rPr lang="en-US" sz="3600" spc="-5" dirty="0">
                <a:cs typeface="Source Sans Pro Light"/>
                <a:sym typeface="Symbol" panose="05050102010706020507" pitchFamily="18" charset="2"/>
              </a:rPr>
              <a:t>}</a:t>
            </a:r>
            <a:endParaRPr lang="en-US" sz="3600" spc="-5" dirty="0">
              <a:cs typeface="Source Sans Pro Light"/>
            </a:endParaRPr>
          </a:p>
          <a:p>
            <a:pPr marL="12065" marR="5080" algn="just">
              <a:lnSpc>
                <a:spcPct val="130000"/>
              </a:lnSpc>
            </a:pPr>
            <a:r>
              <a:rPr lang="en-US" sz="3600" spc="-5" dirty="0">
                <a:cs typeface="Source Sans Pro Light"/>
              </a:rPr>
              <a:t>End;</a:t>
            </a:r>
            <a:endParaRPr lang="vi-VN" sz="3600" spc="-5" dirty="0">
              <a:cs typeface="Source Sans Pro Light"/>
            </a:endParaRPr>
          </a:p>
        </p:txBody>
      </p:sp>
      <p:sp>
        <p:nvSpPr>
          <p:cNvPr id="7" name="object 20">
            <a:extLst>
              <a:ext uri="{FF2B5EF4-FFF2-40B4-BE49-F238E27FC236}">
                <a16:creationId xmlns:a16="http://schemas.microsoft.com/office/drawing/2014/main" id="{E8C030D6-AE59-BB22-0E57-772D3895E3CD}"/>
              </a:ext>
            </a:extLst>
          </p:cNvPr>
          <p:cNvSpPr txBox="1"/>
          <p:nvPr/>
        </p:nvSpPr>
        <p:spPr>
          <a:xfrm>
            <a:off x="8285956" y="9287450"/>
            <a:ext cx="10074310" cy="81483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algn="r">
              <a:lnSpc>
                <a:spcPct val="130000"/>
              </a:lnSpc>
            </a:pPr>
            <a:r>
              <a:rPr lang="en-US" sz="4400" i="1" spc="-5" dirty="0">
                <a:solidFill>
                  <a:srgbClr val="0070C0"/>
                </a:solidFill>
                <a:cs typeface="Source Sans Pro Light"/>
              </a:rPr>
              <a:t>S  </a:t>
            </a:r>
            <a:r>
              <a:rPr lang="en-US" sz="4400" i="1" spc="-5" dirty="0" err="1">
                <a:solidFill>
                  <a:srgbClr val="0070C0"/>
                </a:solidFill>
                <a:cs typeface="Source Sans Pro Light"/>
              </a:rPr>
              <a:t>là</a:t>
            </a:r>
            <a:r>
              <a:rPr lang="en-US" sz="4400" i="1" spc="-5" dirty="0">
                <a:solidFill>
                  <a:srgbClr val="0070C0"/>
                </a:solidFill>
                <a:cs typeface="Source Sans Pro Light"/>
              </a:rPr>
              <a:t>  </a:t>
            </a:r>
            <a:r>
              <a:rPr lang="en-US" sz="4400" i="1" spc="-5" dirty="0" err="1">
                <a:solidFill>
                  <a:srgbClr val="0070C0"/>
                </a:solidFill>
                <a:cs typeface="Source Sans Pro Light"/>
              </a:rPr>
              <a:t>đỉnh</a:t>
            </a:r>
            <a:r>
              <a:rPr lang="en-US" sz="4400" i="1" spc="-5" dirty="0">
                <a:solidFill>
                  <a:srgbClr val="0070C0"/>
                </a:solidFill>
                <a:cs typeface="Source Sans Pro Light"/>
              </a:rPr>
              <a:t>  </a:t>
            </a:r>
            <a:r>
              <a:rPr lang="en-US" sz="4400" i="1" spc="-5" dirty="0" err="1">
                <a:solidFill>
                  <a:srgbClr val="0070C0"/>
                </a:solidFill>
                <a:cs typeface="Source Sans Pro Light"/>
              </a:rPr>
              <a:t>bắt</a:t>
            </a:r>
            <a:r>
              <a:rPr lang="en-US" sz="4400" i="1" spc="-5" dirty="0">
                <a:solidFill>
                  <a:srgbClr val="0070C0"/>
                </a:solidFill>
                <a:cs typeface="Source Sans Pro Light"/>
              </a:rPr>
              <a:t>  </a:t>
            </a:r>
            <a:r>
              <a:rPr lang="en-US" sz="4400" i="1" spc="-5" dirty="0" err="1">
                <a:solidFill>
                  <a:srgbClr val="0070C0"/>
                </a:solidFill>
                <a:cs typeface="Source Sans Pro Light"/>
              </a:rPr>
              <a:t>đầu</a:t>
            </a:r>
            <a:r>
              <a:rPr lang="en-US" sz="4400" i="1" spc="-5" dirty="0">
                <a:solidFill>
                  <a:srgbClr val="0070C0"/>
                </a:solidFill>
                <a:cs typeface="Source Sans Pro Light"/>
              </a:rPr>
              <a:t>		G  </a:t>
            </a:r>
            <a:r>
              <a:rPr lang="en-US" sz="4400" i="1" spc="-5" dirty="0" err="1">
                <a:solidFill>
                  <a:srgbClr val="0070C0"/>
                </a:solidFill>
                <a:cs typeface="Source Sans Pro Light"/>
              </a:rPr>
              <a:t>là</a:t>
            </a:r>
            <a:r>
              <a:rPr lang="en-US" sz="4400" i="1" spc="-5" dirty="0">
                <a:solidFill>
                  <a:srgbClr val="0070C0"/>
                </a:solidFill>
                <a:cs typeface="Source Sans Pro Light"/>
              </a:rPr>
              <a:t>  </a:t>
            </a:r>
            <a:r>
              <a:rPr lang="en-US" sz="4400" i="1" spc="-5" dirty="0" err="1">
                <a:solidFill>
                  <a:srgbClr val="0070C0"/>
                </a:solidFill>
                <a:cs typeface="Source Sans Pro Light"/>
              </a:rPr>
              <a:t>đỉnh</a:t>
            </a:r>
            <a:r>
              <a:rPr lang="en-US" sz="4400" i="1" spc="-5" dirty="0">
                <a:solidFill>
                  <a:srgbClr val="0070C0"/>
                </a:solidFill>
                <a:cs typeface="Source Sans Pro Light"/>
              </a:rPr>
              <a:t>  </a:t>
            </a:r>
            <a:r>
              <a:rPr lang="en-US" sz="4400" i="1" spc="-5" dirty="0" err="1">
                <a:solidFill>
                  <a:srgbClr val="0070C0"/>
                </a:solidFill>
                <a:cs typeface="Source Sans Pro Light"/>
              </a:rPr>
              <a:t>kết</a:t>
            </a:r>
            <a:r>
              <a:rPr lang="en-US" sz="4400" i="1" spc="-5" dirty="0">
                <a:solidFill>
                  <a:srgbClr val="0070C0"/>
                </a:solidFill>
                <a:cs typeface="Source Sans Pro Light"/>
              </a:rPr>
              <a:t>  </a:t>
            </a:r>
            <a:r>
              <a:rPr lang="en-US" sz="4400" i="1" spc="-5" dirty="0" err="1">
                <a:solidFill>
                  <a:srgbClr val="0070C0"/>
                </a:solidFill>
                <a:cs typeface="Source Sans Pro Light"/>
              </a:rPr>
              <a:t>thúc</a:t>
            </a:r>
            <a:endParaRPr lang="vi-VN" sz="4400" i="1" spc="-5" dirty="0">
              <a:solidFill>
                <a:srgbClr val="0070C0"/>
              </a:solidFill>
              <a:cs typeface="Source Sans Pro Light"/>
            </a:endParaRPr>
          </a:p>
        </p:txBody>
      </p:sp>
      <p:sp>
        <p:nvSpPr>
          <p:cNvPr id="11" name="object 20">
            <a:extLst>
              <a:ext uri="{FF2B5EF4-FFF2-40B4-BE49-F238E27FC236}">
                <a16:creationId xmlns:a16="http://schemas.microsoft.com/office/drawing/2014/main" id="{D67279FE-A978-3319-2E61-628FAC4A8DE6}"/>
              </a:ext>
            </a:extLst>
          </p:cNvPr>
          <p:cNvSpPr txBox="1"/>
          <p:nvPr/>
        </p:nvSpPr>
        <p:spPr>
          <a:xfrm>
            <a:off x="12324556" y="7866469"/>
            <a:ext cx="2342268" cy="81483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algn="ctr">
              <a:lnSpc>
                <a:spcPct val="130000"/>
              </a:lnSpc>
            </a:pPr>
            <a:r>
              <a:rPr lang="en-US" sz="4400" spc="-5" dirty="0" err="1">
                <a:solidFill>
                  <a:srgbClr val="0070C0"/>
                </a:solidFill>
                <a:cs typeface="Source Sans Pro Light"/>
              </a:rPr>
              <a:t>Ví</a:t>
            </a:r>
            <a:r>
              <a:rPr lang="en-US" sz="4400" spc="-5" dirty="0">
                <a:solidFill>
                  <a:srgbClr val="0070C0"/>
                </a:solidFill>
                <a:cs typeface="Source Sans Pro Light"/>
              </a:rPr>
              <a:t>  </a:t>
            </a:r>
            <a:r>
              <a:rPr lang="en-US" sz="4400" spc="-5" dirty="0" err="1">
                <a:solidFill>
                  <a:srgbClr val="0070C0"/>
                </a:solidFill>
                <a:cs typeface="Source Sans Pro Light"/>
              </a:rPr>
              <a:t>dụ</a:t>
            </a:r>
            <a:r>
              <a:rPr lang="en-US" sz="4400" spc="-5" dirty="0">
                <a:solidFill>
                  <a:srgbClr val="0070C0"/>
                </a:solidFill>
                <a:cs typeface="Source Sans Pro Light"/>
              </a:rPr>
              <a:t>  4</a:t>
            </a:r>
            <a:endParaRPr lang="vi-VN" sz="4400" i="1" spc="-5" dirty="0">
              <a:solidFill>
                <a:srgbClr val="0070C0"/>
              </a:solidFill>
              <a:cs typeface="Source Sans Pro Ligh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A949F4-2FBB-CC72-FCF4-C8EAF430B8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4498" y="2179925"/>
            <a:ext cx="6277226" cy="5596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0910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1" y="0"/>
            <a:ext cx="19010313" cy="1112119"/>
          </a:xfrm>
          <a:custGeom>
            <a:avLst/>
            <a:gdLst/>
            <a:ahLst/>
            <a:cxnLst/>
            <a:rect l="l" t="t" r="r" b="b"/>
            <a:pathLst>
              <a:path w="1892300" h="440055">
                <a:moveTo>
                  <a:pt x="0" y="439737"/>
                </a:moveTo>
                <a:lnTo>
                  <a:pt x="1892300" y="439737"/>
                </a:lnTo>
                <a:lnTo>
                  <a:pt x="1892300" y="0"/>
                </a:lnTo>
                <a:lnTo>
                  <a:pt x="0" y="0"/>
                </a:lnTo>
                <a:lnTo>
                  <a:pt x="0" y="439737"/>
                </a:lnTo>
                <a:close/>
              </a:path>
            </a:pathLst>
          </a:custGeom>
          <a:solidFill>
            <a:srgbClr val="009E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18356" y="317499"/>
            <a:ext cx="171450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vi-VN" sz="4400" spc="-10" dirty="0">
                <a:solidFill>
                  <a:srgbClr val="FFFFFF"/>
                </a:solidFill>
                <a:cs typeface="Source Sans Pro Light"/>
              </a:rPr>
              <a:t>Chương  2.  BÀI  TOÁN  VÀ  PHƯƠNG  PHÁP  TÌM  KIẾM  LỜI  GIẢI</a:t>
            </a:r>
            <a:endParaRPr lang="vi-VN" sz="4400" dirty="0">
              <a:cs typeface="Source Sans Pro Light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522CD6F9-FAAB-EBF2-2F61-7ECBAB9ACB1A}"/>
              </a:ext>
            </a:extLst>
          </p:cNvPr>
          <p:cNvSpPr/>
          <p:nvPr/>
        </p:nvSpPr>
        <p:spPr>
          <a:xfrm>
            <a:off x="-1" y="1124818"/>
            <a:ext cx="18572957" cy="1000863"/>
          </a:xfrm>
          <a:custGeom>
            <a:avLst/>
            <a:gdLst>
              <a:gd name="connsiteX0" fmla="*/ 0 w 19044896"/>
              <a:gd name="connsiteY0" fmla="*/ 0 h 814838"/>
              <a:gd name="connsiteX1" fmla="*/ 17382432 w 19044896"/>
              <a:gd name="connsiteY1" fmla="*/ 0 h 814838"/>
              <a:gd name="connsiteX2" fmla="*/ 18288000 w 19044896"/>
              <a:gd name="connsiteY2" fmla="*/ 0 h 814838"/>
              <a:gd name="connsiteX3" fmla="*/ 18726162 w 19044896"/>
              <a:gd name="connsiteY3" fmla="*/ 0 h 814838"/>
              <a:gd name="connsiteX4" fmla="*/ 19044896 w 19044896"/>
              <a:gd name="connsiteY4" fmla="*/ 407419 h 814838"/>
              <a:gd name="connsiteX5" fmla="*/ 18726162 w 19044896"/>
              <a:gd name="connsiteY5" fmla="*/ 814838 h 814838"/>
              <a:gd name="connsiteX6" fmla="*/ 18288000 w 19044896"/>
              <a:gd name="connsiteY6" fmla="*/ 814838 h 814838"/>
              <a:gd name="connsiteX7" fmla="*/ 17382432 w 19044896"/>
              <a:gd name="connsiteY7" fmla="*/ 814838 h 814838"/>
              <a:gd name="connsiteX8" fmla="*/ 0 w 19044896"/>
              <a:gd name="connsiteY8" fmla="*/ 814838 h 814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044896" h="814838">
                <a:moveTo>
                  <a:pt x="0" y="0"/>
                </a:moveTo>
                <a:lnTo>
                  <a:pt x="17382432" y="0"/>
                </a:lnTo>
                <a:lnTo>
                  <a:pt x="18288000" y="0"/>
                </a:lnTo>
                <a:lnTo>
                  <a:pt x="18726162" y="0"/>
                </a:lnTo>
                <a:cubicBezTo>
                  <a:pt x="18902178" y="0"/>
                  <a:pt x="19044896" y="182396"/>
                  <a:pt x="19044896" y="407419"/>
                </a:cubicBezTo>
                <a:cubicBezTo>
                  <a:pt x="19044896" y="632443"/>
                  <a:pt x="18902178" y="814838"/>
                  <a:pt x="18726162" y="814838"/>
                </a:cubicBezTo>
                <a:lnTo>
                  <a:pt x="18288000" y="814838"/>
                </a:lnTo>
                <a:lnTo>
                  <a:pt x="17382432" y="814838"/>
                </a:lnTo>
                <a:lnTo>
                  <a:pt x="0" y="814838"/>
                </a:lnTo>
                <a:close/>
              </a:path>
            </a:pathLst>
          </a:custGeom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object 20">
            <a:extLst>
              <a:ext uri="{FF2B5EF4-FFF2-40B4-BE49-F238E27FC236}">
                <a16:creationId xmlns:a16="http://schemas.microsoft.com/office/drawing/2014/main" id="{741827C7-EE84-B4FC-9E5C-303839CC7A00}"/>
              </a:ext>
            </a:extLst>
          </p:cNvPr>
          <p:cNvSpPr txBox="1"/>
          <p:nvPr/>
        </p:nvSpPr>
        <p:spPr>
          <a:xfrm>
            <a:off x="757564" y="1179062"/>
            <a:ext cx="17205792" cy="81483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83565" marR="5080" indent="-571500" algn="just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en-US" sz="4400" spc="-5" dirty="0" err="1">
                <a:cs typeface="Source Sans Pro Light"/>
              </a:rPr>
              <a:t>Tìm</a:t>
            </a:r>
            <a:r>
              <a:rPr lang="en-US" sz="4400" spc="-5" dirty="0">
                <a:cs typeface="Source Sans Pro Light"/>
              </a:rPr>
              <a:t>  </a:t>
            </a:r>
            <a:r>
              <a:rPr lang="en-US" sz="4400" spc="-5" dirty="0" err="1">
                <a:cs typeface="Source Sans Pro Light"/>
              </a:rPr>
              <a:t>kiếm</a:t>
            </a:r>
            <a:r>
              <a:rPr lang="en-US" sz="4400" spc="-5" dirty="0">
                <a:cs typeface="Source Sans Pro Light"/>
              </a:rPr>
              <a:t>  </a:t>
            </a:r>
            <a:r>
              <a:rPr lang="en-US" sz="4400" spc="-5" dirty="0" err="1">
                <a:cs typeface="Source Sans Pro Light"/>
              </a:rPr>
              <a:t>theo</a:t>
            </a:r>
            <a:r>
              <a:rPr lang="en-US" sz="4400" spc="-5" dirty="0">
                <a:cs typeface="Source Sans Pro Light"/>
              </a:rPr>
              <a:t>  </a:t>
            </a:r>
            <a:r>
              <a:rPr lang="en-US" sz="4400" spc="-5" dirty="0" err="1">
                <a:cs typeface="Source Sans Pro Light"/>
              </a:rPr>
              <a:t>chiều</a:t>
            </a:r>
            <a:r>
              <a:rPr lang="en-US" sz="4400" spc="-5" dirty="0">
                <a:cs typeface="Source Sans Pro Light"/>
              </a:rPr>
              <a:t>  </a:t>
            </a:r>
            <a:r>
              <a:rPr lang="en-US" sz="4400" spc="-5" dirty="0" err="1">
                <a:cs typeface="Source Sans Pro Light"/>
              </a:rPr>
              <a:t>rộng</a:t>
            </a:r>
            <a:r>
              <a:rPr lang="en-US" sz="4400" spc="-5" dirty="0">
                <a:cs typeface="Source Sans Pro Light"/>
              </a:rPr>
              <a:t>  (Breath  First  Search)</a:t>
            </a:r>
            <a:endParaRPr lang="vi-VN" sz="4400" spc="-5" dirty="0">
              <a:cs typeface="Source Sans Pro Ligh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7C4E9D6-C0CD-D1E0-E139-D28E5B7CA0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50614" y="5870842"/>
            <a:ext cx="5105400" cy="4837747"/>
          </a:xfrm>
          <a:prstGeom prst="rect">
            <a:avLst/>
          </a:prstGeom>
        </p:spPr>
      </p:pic>
      <p:graphicFrame>
        <p:nvGraphicFramePr>
          <p:cNvPr id="5" name="Table 8">
            <a:extLst>
              <a:ext uri="{FF2B5EF4-FFF2-40B4-BE49-F238E27FC236}">
                <a16:creationId xmlns:a16="http://schemas.microsoft.com/office/drawing/2014/main" id="{0D0F6E34-FADE-A5E7-6733-BBFDCD418F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3314304"/>
              </p:ext>
            </p:extLst>
          </p:nvPr>
        </p:nvGraphicFramePr>
        <p:xfrm>
          <a:off x="809398" y="2381749"/>
          <a:ext cx="11049000" cy="65339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4358">
                  <a:extLst>
                    <a:ext uri="{9D8B030D-6E8A-4147-A177-3AD203B41FA5}">
                      <a16:colId xmlns:a16="http://schemas.microsoft.com/office/drawing/2014/main" val="189654011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400002656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332802750"/>
                    </a:ext>
                  </a:extLst>
                </a:gridCol>
                <a:gridCol w="2343944">
                  <a:extLst>
                    <a:ext uri="{9D8B030D-6E8A-4147-A177-3AD203B41FA5}">
                      <a16:colId xmlns:a16="http://schemas.microsoft.com/office/drawing/2014/main" val="4038638008"/>
                    </a:ext>
                  </a:extLst>
                </a:gridCol>
                <a:gridCol w="3819298">
                  <a:extLst>
                    <a:ext uri="{9D8B030D-6E8A-4147-A177-3AD203B41FA5}">
                      <a16:colId xmlns:a16="http://schemas.microsoft.com/office/drawing/2014/main" val="1301903536"/>
                    </a:ext>
                  </a:extLst>
                </a:gridCol>
              </a:tblGrid>
              <a:tr h="816741">
                <a:tc>
                  <a:txBody>
                    <a:bodyPr/>
                    <a:lstStyle/>
                    <a:p>
                      <a:r>
                        <a:rPr lang="en-US" b="0" dirty="0" err="1"/>
                        <a:t>Bước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n 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b="0" spc="-5">
                          <a:cs typeface="Source Sans Pro Light"/>
                          <a:sym typeface="Symbol" panose="05050102010706020507" pitchFamily="18" charset="2"/>
                        </a:rPr>
                        <a:t>(n)</a:t>
                      </a:r>
                      <a:endParaRPr lang="en-US" b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/>
                        <a:t>Open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/>
                        <a:t>Close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2604453"/>
                  </a:ext>
                </a:extLst>
              </a:tr>
              <a:tr h="816741">
                <a:tc>
                  <a:txBody>
                    <a:bodyPr/>
                    <a:lstStyle/>
                    <a:p>
                      <a:r>
                        <a:rPr lang="en-US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{S}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spc="-5">
                          <a:cs typeface="Source Sans Pro Light"/>
                          <a:sym typeface="Symbol" panose="05050102010706020507" pitchFamily="18" charset="2"/>
                        </a:rPr>
                        <a:t>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718537"/>
                  </a:ext>
                </a:extLst>
              </a:tr>
              <a:tr h="816741">
                <a:tc>
                  <a:txBody>
                    <a:bodyPr/>
                    <a:lstStyle/>
                    <a:p>
                      <a:r>
                        <a:rPr lang="en-U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highlight>
                            <a:srgbClr val="FFFF00"/>
                          </a:highlight>
                        </a:rPr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{A,B,C}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{A,B,C}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{S}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9380560"/>
                  </a:ext>
                </a:extLst>
              </a:tr>
              <a:tr h="816741">
                <a:tc>
                  <a:txBody>
                    <a:bodyPr/>
                    <a:lstStyle/>
                    <a:p>
                      <a:r>
                        <a:rPr lang="en-US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{D}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{B,C,D}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{S,A}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6249280"/>
                  </a:ext>
                </a:extLst>
              </a:tr>
              <a:tr h="816741">
                <a:tc>
                  <a:txBody>
                    <a:bodyPr/>
                    <a:lstStyle/>
                    <a:p>
                      <a:r>
                        <a:rPr lang="en-US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highlight>
                            <a:srgbClr val="FFFF00"/>
                          </a:highlight>
                        </a:rPr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{D,G}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{C,D,G}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{S,A,B}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6210152"/>
                  </a:ext>
                </a:extLst>
              </a:tr>
              <a:tr h="816741">
                <a:tc>
                  <a:txBody>
                    <a:bodyPr/>
                    <a:lstStyle/>
                    <a:p>
                      <a:r>
                        <a:rPr lang="en-US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42573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spc="-5">
                          <a:cs typeface="Source Sans Pro Light"/>
                          <a:sym typeface="Symbol" panose="05050102010706020507" pitchFamily="18" charset="2"/>
                        </a:rPr>
                        <a:t>{G}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{D,G}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{S,A,B,C}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2456991"/>
                  </a:ext>
                </a:extLst>
              </a:tr>
              <a:tr h="816741">
                <a:tc>
                  <a:txBody>
                    <a:bodyPr/>
                    <a:lstStyle/>
                    <a:p>
                      <a:r>
                        <a:rPr lang="en-US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highlight>
                            <a:srgbClr val="FFFF00"/>
                          </a:highlight>
                        </a:rPr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{A,B,G}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{G}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{S,A,B,C,D}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6928020"/>
                  </a:ext>
                </a:extLst>
              </a:tr>
              <a:tr h="816741">
                <a:tc>
                  <a:txBody>
                    <a:bodyPr/>
                    <a:lstStyle/>
                    <a:p>
                      <a:r>
                        <a:rPr lang="en-US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highlight>
                            <a:srgbClr val="FFFF00"/>
                          </a:highlight>
                        </a:rPr>
                        <a:t>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7635729"/>
                  </a:ext>
                </a:extLst>
              </a:tr>
            </a:tbl>
          </a:graphicData>
        </a:graphic>
      </p:graphicFrame>
      <p:sp>
        <p:nvSpPr>
          <p:cNvPr id="9" name="object 20">
            <a:extLst>
              <a:ext uri="{FF2B5EF4-FFF2-40B4-BE49-F238E27FC236}">
                <a16:creationId xmlns:a16="http://schemas.microsoft.com/office/drawing/2014/main" id="{89027329-4C23-6763-7F95-F595F9D943F3}"/>
              </a:ext>
            </a:extLst>
          </p:cNvPr>
          <p:cNvSpPr txBox="1"/>
          <p:nvPr/>
        </p:nvSpPr>
        <p:spPr>
          <a:xfrm>
            <a:off x="437356" y="9794718"/>
            <a:ext cx="11277600" cy="814838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0" tIns="12700" rIns="0" bIns="0" rtlCol="0">
            <a:spAutoFit/>
          </a:bodyPr>
          <a:lstStyle/>
          <a:p>
            <a:pPr marL="583565" marR="5080" indent="-571500" algn="just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en-US" sz="4400" spc="-5" dirty="0">
                <a:solidFill>
                  <a:schemeClr val="bg1"/>
                </a:solidFill>
                <a:cs typeface="Source Sans Pro Light"/>
              </a:rPr>
              <a:t>S  </a:t>
            </a:r>
            <a:r>
              <a:rPr lang="en-US" sz="4400" spc="-5" dirty="0">
                <a:solidFill>
                  <a:schemeClr val="bg1"/>
                </a:solidFill>
                <a:cs typeface="Source Sans Pro Light"/>
                <a:sym typeface="Wingdings" panose="05000000000000000000" pitchFamily="2" charset="2"/>
              </a:rPr>
              <a:t>  </a:t>
            </a:r>
            <a:r>
              <a:rPr lang="en-US" sz="4400" spc="-5" dirty="0">
                <a:solidFill>
                  <a:schemeClr val="bg1"/>
                </a:solidFill>
                <a:cs typeface="Source Sans Pro Light"/>
              </a:rPr>
              <a:t>B  </a:t>
            </a:r>
            <a:r>
              <a:rPr lang="en-US" sz="4400" spc="-5" dirty="0">
                <a:solidFill>
                  <a:schemeClr val="bg1"/>
                </a:solidFill>
                <a:cs typeface="Source Sans Pro Light"/>
                <a:sym typeface="Wingdings" panose="05000000000000000000" pitchFamily="2" charset="2"/>
              </a:rPr>
              <a:t>  D  G</a:t>
            </a:r>
            <a:endParaRPr lang="vi-VN" sz="4400" spc="-5" dirty="0">
              <a:solidFill>
                <a:schemeClr val="bg1"/>
              </a:solidFill>
              <a:cs typeface="Source Sans Pro Ligh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41D2036-3C88-7D9F-EEF8-B9B4F521D4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81756" y="2152803"/>
            <a:ext cx="4140001" cy="3690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3190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1" y="0"/>
            <a:ext cx="19010313" cy="1112119"/>
          </a:xfrm>
          <a:custGeom>
            <a:avLst/>
            <a:gdLst/>
            <a:ahLst/>
            <a:cxnLst/>
            <a:rect l="l" t="t" r="r" b="b"/>
            <a:pathLst>
              <a:path w="1892300" h="440055">
                <a:moveTo>
                  <a:pt x="0" y="439737"/>
                </a:moveTo>
                <a:lnTo>
                  <a:pt x="1892300" y="439737"/>
                </a:lnTo>
                <a:lnTo>
                  <a:pt x="1892300" y="0"/>
                </a:lnTo>
                <a:lnTo>
                  <a:pt x="0" y="0"/>
                </a:lnTo>
                <a:lnTo>
                  <a:pt x="0" y="439737"/>
                </a:lnTo>
                <a:close/>
              </a:path>
            </a:pathLst>
          </a:custGeom>
          <a:solidFill>
            <a:srgbClr val="009E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18356" y="317499"/>
            <a:ext cx="171450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vi-VN" sz="4400" spc="-10" dirty="0">
                <a:solidFill>
                  <a:srgbClr val="FFFFFF"/>
                </a:solidFill>
                <a:cs typeface="Source Sans Pro Light"/>
              </a:rPr>
              <a:t>Chương  2.  BÀI  TOÁN  VÀ  PHƯƠNG  PHÁP  TÌM  KIẾM  LỜI  GIẢI</a:t>
            </a:r>
            <a:endParaRPr lang="vi-VN" sz="4400" dirty="0">
              <a:cs typeface="Source Sans Pro Light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522CD6F9-FAAB-EBF2-2F61-7ECBAB9ACB1A}"/>
              </a:ext>
            </a:extLst>
          </p:cNvPr>
          <p:cNvSpPr/>
          <p:nvPr/>
        </p:nvSpPr>
        <p:spPr>
          <a:xfrm>
            <a:off x="-1" y="1124818"/>
            <a:ext cx="18572957" cy="1000863"/>
          </a:xfrm>
          <a:custGeom>
            <a:avLst/>
            <a:gdLst>
              <a:gd name="connsiteX0" fmla="*/ 0 w 19044896"/>
              <a:gd name="connsiteY0" fmla="*/ 0 h 814838"/>
              <a:gd name="connsiteX1" fmla="*/ 17382432 w 19044896"/>
              <a:gd name="connsiteY1" fmla="*/ 0 h 814838"/>
              <a:gd name="connsiteX2" fmla="*/ 18288000 w 19044896"/>
              <a:gd name="connsiteY2" fmla="*/ 0 h 814838"/>
              <a:gd name="connsiteX3" fmla="*/ 18726162 w 19044896"/>
              <a:gd name="connsiteY3" fmla="*/ 0 h 814838"/>
              <a:gd name="connsiteX4" fmla="*/ 19044896 w 19044896"/>
              <a:gd name="connsiteY4" fmla="*/ 407419 h 814838"/>
              <a:gd name="connsiteX5" fmla="*/ 18726162 w 19044896"/>
              <a:gd name="connsiteY5" fmla="*/ 814838 h 814838"/>
              <a:gd name="connsiteX6" fmla="*/ 18288000 w 19044896"/>
              <a:gd name="connsiteY6" fmla="*/ 814838 h 814838"/>
              <a:gd name="connsiteX7" fmla="*/ 17382432 w 19044896"/>
              <a:gd name="connsiteY7" fmla="*/ 814838 h 814838"/>
              <a:gd name="connsiteX8" fmla="*/ 0 w 19044896"/>
              <a:gd name="connsiteY8" fmla="*/ 814838 h 814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044896" h="814838">
                <a:moveTo>
                  <a:pt x="0" y="0"/>
                </a:moveTo>
                <a:lnTo>
                  <a:pt x="17382432" y="0"/>
                </a:lnTo>
                <a:lnTo>
                  <a:pt x="18288000" y="0"/>
                </a:lnTo>
                <a:lnTo>
                  <a:pt x="18726162" y="0"/>
                </a:lnTo>
                <a:cubicBezTo>
                  <a:pt x="18902178" y="0"/>
                  <a:pt x="19044896" y="182396"/>
                  <a:pt x="19044896" y="407419"/>
                </a:cubicBezTo>
                <a:cubicBezTo>
                  <a:pt x="19044896" y="632443"/>
                  <a:pt x="18902178" y="814838"/>
                  <a:pt x="18726162" y="814838"/>
                </a:cubicBezTo>
                <a:lnTo>
                  <a:pt x="18288000" y="814838"/>
                </a:lnTo>
                <a:lnTo>
                  <a:pt x="17382432" y="814838"/>
                </a:lnTo>
                <a:lnTo>
                  <a:pt x="0" y="814838"/>
                </a:lnTo>
                <a:close/>
              </a:path>
            </a:pathLst>
          </a:custGeom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object 20">
            <a:extLst>
              <a:ext uri="{FF2B5EF4-FFF2-40B4-BE49-F238E27FC236}">
                <a16:creationId xmlns:a16="http://schemas.microsoft.com/office/drawing/2014/main" id="{741827C7-EE84-B4FC-9E5C-303839CC7A00}"/>
              </a:ext>
            </a:extLst>
          </p:cNvPr>
          <p:cNvSpPr txBox="1"/>
          <p:nvPr/>
        </p:nvSpPr>
        <p:spPr>
          <a:xfrm>
            <a:off x="757564" y="1179062"/>
            <a:ext cx="17205792" cy="81483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83565" marR="5080" indent="-571500" algn="just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en-US" sz="4400" spc="-5" dirty="0" err="1">
                <a:cs typeface="Source Sans Pro Light"/>
              </a:rPr>
              <a:t>Tìm</a:t>
            </a:r>
            <a:r>
              <a:rPr lang="en-US" sz="4400" spc="-5" dirty="0">
                <a:cs typeface="Source Sans Pro Light"/>
              </a:rPr>
              <a:t>  </a:t>
            </a:r>
            <a:r>
              <a:rPr lang="en-US" sz="4400" spc="-5" dirty="0" err="1">
                <a:cs typeface="Source Sans Pro Light"/>
              </a:rPr>
              <a:t>kiếm</a:t>
            </a:r>
            <a:r>
              <a:rPr lang="en-US" sz="4400" spc="-5" dirty="0">
                <a:cs typeface="Source Sans Pro Light"/>
              </a:rPr>
              <a:t>  </a:t>
            </a:r>
            <a:r>
              <a:rPr lang="en-US" sz="4400" spc="-5" dirty="0" err="1">
                <a:cs typeface="Source Sans Pro Light"/>
              </a:rPr>
              <a:t>theo</a:t>
            </a:r>
            <a:r>
              <a:rPr lang="en-US" sz="4400" spc="-5" dirty="0">
                <a:cs typeface="Source Sans Pro Light"/>
              </a:rPr>
              <a:t>  </a:t>
            </a:r>
            <a:r>
              <a:rPr lang="en-US" sz="4400" spc="-5" dirty="0" err="1">
                <a:cs typeface="Source Sans Pro Light"/>
              </a:rPr>
              <a:t>chiều</a:t>
            </a:r>
            <a:r>
              <a:rPr lang="en-US" sz="4400" spc="-5" dirty="0">
                <a:cs typeface="Source Sans Pro Light"/>
              </a:rPr>
              <a:t>  </a:t>
            </a:r>
            <a:r>
              <a:rPr lang="en-US" sz="4400" spc="-5" dirty="0" err="1">
                <a:cs typeface="Source Sans Pro Light"/>
              </a:rPr>
              <a:t>rộng</a:t>
            </a:r>
            <a:r>
              <a:rPr lang="en-US" sz="4400" spc="-5" dirty="0">
                <a:cs typeface="Source Sans Pro Light"/>
              </a:rPr>
              <a:t>  (Breath  First  Search)</a:t>
            </a:r>
            <a:endParaRPr lang="vi-VN" sz="4400" spc="-5" dirty="0">
              <a:cs typeface="Source Sans Pro Light"/>
            </a:endParaRPr>
          </a:p>
        </p:txBody>
      </p:sp>
      <p:sp>
        <p:nvSpPr>
          <p:cNvPr id="10" name="object 20">
            <a:extLst>
              <a:ext uri="{FF2B5EF4-FFF2-40B4-BE49-F238E27FC236}">
                <a16:creationId xmlns:a16="http://schemas.microsoft.com/office/drawing/2014/main" id="{6F33E8AA-DC87-6B1F-8064-DAE7E9EB3D17}"/>
              </a:ext>
            </a:extLst>
          </p:cNvPr>
          <p:cNvSpPr txBox="1"/>
          <p:nvPr/>
        </p:nvSpPr>
        <p:spPr>
          <a:xfrm>
            <a:off x="757564" y="2179925"/>
            <a:ext cx="7528392" cy="715080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algn="just">
              <a:lnSpc>
                <a:spcPct val="130000"/>
              </a:lnSpc>
            </a:pPr>
            <a:r>
              <a:rPr lang="en-US" sz="3600" spc="-5" dirty="0">
                <a:cs typeface="Source Sans Pro Light"/>
              </a:rPr>
              <a:t>Begin</a:t>
            </a:r>
          </a:p>
          <a:p>
            <a:pPr marL="926465" marR="5080" lvl="2" algn="just">
              <a:lnSpc>
                <a:spcPct val="130000"/>
              </a:lnSpc>
            </a:pPr>
            <a:r>
              <a:rPr lang="en-US" sz="3600" spc="-5" dirty="0">
                <a:cs typeface="Source Sans Pro Light"/>
              </a:rPr>
              <a:t>Open={s};								</a:t>
            </a:r>
            <a:endParaRPr lang="en-US" sz="3600" spc="-5" dirty="0">
              <a:solidFill>
                <a:srgbClr val="0070C0"/>
              </a:solidFill>
              <a:cs typeface="Source Sans Pro Light"/>
            </a:endParaRPr>
          </a:p>
          <a:p>
            <a:pPr marL="926465" marR="5080" lvl="2" algn="just">
              <a:lnSpc>
                <a:spcPct val="130000"/>
              </a:lnSpc>
            </a:pPr>
            <a:r>
              <a:rPr lang="en-US" sz="3600" spc="-5" dirty="0">
                <a:cs typeface="Source Sans Pro Light"/>
              </a:rPr>
              <a:t>Close=</a:t>
            </a:r>
            <a:r>
              <a:rPr lang="en-US" sz="3600" spc="-5" dirty="0">
                <a:cs typeface="Source Sans Pro Light"/>
                <a:sym typeface="Symbol" panose="05050102010706020507" pitchFamily="18" charset="2"/>
              </a:rPr>
              <a:t>;									</a:t>
            </a:r>
            <a:endParaRPr lang="en-US" sz="3600" spc="-5" dirty="0">
              <a:solidFill>
                <a:srgbClr val="0070C0"/>
              </a:solidFill>
              <a:cs typeface="Source Sans Pro Light"/>
              <a:sym typeface="Symbol" panose="05050102010706020507" pitchFamily="18" charset="2"/>
            </a:endParaRPr>
          </a:p>
          <a:p>
            <a:pPr marL="926465" marR="5080" lvl="2" algn="just">
              <a:lnSpc>
                <a:spcPct val="130000"/>
              </a:lnSpc>
            </a:pPr>
            <a:r>
              <a:rPr lang="en-US" sz="3600" spc="-5" dirty="0">
                <a:cs typeface="Source Sans Pro Light"/>
                <a:sym typeface="Symbol" panose="05050102010706020507" pitchFamily="18" charset="2"/>
              </a:rPr>
              <a:t>While(Open  !=  ){					</a:t>
            </a:r>
            <a:endParaRPr lang="en-US" sz="3600" spc="-5" dirty="0">
              <a:solidFill>
                <a:srgbClr val="0070C0"/>
              </a:solidFill>
              <a:cs typeface="Source Sans Pro Light"/>
              <a:sym typeface="Symbol" panose="05050102010706020507" pitchFamily="18" charset="2"/>
            </a:endParaRPr>
          </a:p>
          <a:p>
            <a:pPr marL="1840865" marR="5080" lvl="4" algn="just">
              <a:lnSpc>
                <a:spcPct val="130000"/>
              </a:lnSpc>
            </a:pPr>
            <a:r>
              <a:rPr lang="en-US" sz="3600" spc="-5" dirty="0">
                <a:cs typeface="Source Sans Pro Light"/>
                <a:sym typeface="Symbol" panose="05050102010706020507" pitchFamily="18" charset="2"/>
              </a:rPr>
              <a:t>n  =  Retrieve(Open);		</a:t>
            </a:r>
            <a:endParaRPr lang="en-US" sz="3600" spc="-5" dirty="0">
              <a:solidFill>
                <a:srgbClr val="0070C0"/>
              </a:solidFill>
              <a:cs typeface="Source Sans Pro Light"/>
              <a:sym typeface="Symbol" panose="05050102010706020507" pitchFamily="18" charset="2"/>
            </a:endParaRPr>
          </a:p>
          <a:p>
            <a:pPr marL="1840865" marR="5080" lvl="4" algn="just">
              <a:lnSpc>
                <a:spcPct val="130000"/>
              </a:lnSpc>
            </a:pPr>
            <a:r>
              <a:rPr lang="en-US" sz="3600" spc="-5" dirty="0">
                <a:cs typeface="Source Sans Pro Light"/>
                <a:sym typeface="Symbol" panose="05050102010706020507" pitchFamily="18" charset="2"/>
              </a:rPr>
              <a:t>If(n==g)  Return  TRUE;</a:t>
            </a:r>
            <a:endParaRPr lang="en-US" sz="3600" spc="-5" dirty="0">
              <a:solidFill>
                <a:srgbClr val="0070C0"/>
              </a:solidFill>
              <a:cs typeface="Source Sans Pro Light"/>
              <a:sym typeface="Symbol" panose="05050102010706020507" pitchFamily="18" charset="2"/>
            </a:endParaRPr>
          </a:p>
          <a:p>
            <a:pPr marL="1840865" marR="5080" lvl="4" algn="just">
              <a:lnSpc>
                <a:spcPct val="130000"/>
              </a:lnSpc>
            </a:pPr>
            <a:r>
              <a:rPr lang="en-US" sz="3600" spc="-5" dirty="0">
                <a:cs typeface="Source Sans Pro Light"/>
                <a:sym typeface="Symbol" panose="05050102010706020507" pitchFamily="18" charset="2"/>
              </a:rPr>
              <a:t>Open  =  Open    (n);	</a:t>
            </a:r>
            <a:endParaRPr lang="en-US" sz="3600" spc="-5" dirty="0">
              <a:solidFill>
                <a:srgbClr val="0070C0"/>
              </a:solidFill>
              <a:cs typeface="Source Sans Pro Light"/>
              <a:sym typeface="Symbol" panose="05050102010706020507" pitchFamily="18" charset="2"/>
            </a:endParaRPr>
          </a:p>
          <a:p>
            <a:pPr marL="1840865" marR="5080" lvl="4" algn="just">
              <a:lnSpc>
                <a:spcPct val="130000"/>
              </a:lnSpc>
            </a:pPr>
            <a:r>
              <a:rPr lang="en-US" sz="3600" spc="-5" dirty="0">
                <a:cs typeface="Source Sans Pro Light"/>
                <a:sym typeface="Symbol" panose="05050102010706020507" pitchFamily="18" charset="2"/>
              </a:rPr>
              <a:t>Close  =  Close    {n}</a:t>
            </a:r>
          </a:p>
          <a:p>
            <a:pPr marL="926465" marR="5080" lvl="2" algn="just">
              <a:lnSpc>
                <a:spcPct val="130000"/>
              </a:lnSpc>
            </a:pPr>
            <a:r>
              <a:rPr lang="en-US" sz="3600" spc="-5" dirty="0">
                <a:cs typeface="Source Sans Pro Light"/>
                <a:sym typeface="Symbol" panose="05050102010706020507" pitchFamily="18" charset="2"/>
              </a:rPr>
              <a:t>}</a:t>
            </a:r>
            <a:endParaRPr lang="en-US" sz="3600" spc="-5" dirty="0">
              <a:cs typeface="Source Sans Pro Light"/>
            </a:endParaRPr>
          </a:p>
          <a:p>
            <a:pPr marL="12065" marR="5080" algn="just">
              <a:lnSpc>
                <a:spcPct val="130000"/>
              </a:lnSpc>
            </a:pPr>
            <a:r>
              <a:rPr lang="en-US" sz="3600" spc="-5" dirty="0">
                <a:cs typeface="Source Sans Pro Light"/>
              </a:rPr>
              <a:t>End;</a:t>
            </a:r>
            <a:endParaRPr lang="vi-VN" sz="3600" spc="-5" dirty="0">
              <a:cs typeface="Source Sans Pro Light"/>
            </a:endParaRPr>
          </a:p>
        </p:txBody>
      </p:sp>
      <p:sp>
        <p:nvSpPr>
          <p:cNvPr id="7" name="object 20">
            <a:extLst>
              <a:ext uri="{FF2B5EF4-FFF2-40B4-BE49-F238E27FC236}">
                <a16:creationId xmlns:a16="http://schemas.microsoft.com/office/drawing/2014/main" id="{E8C030D6-AE59-BB22-0E57-772D3895E3CD}"/>
              </a:ext>
            </a:extLst>
          </p:cNvPr>
          <p:cNvSpPr txBox="1"/>
          <p:nvPr/>
        </p:nvSpPr>
        <p:spPr>
          <a:xfrm>
            <a:off x="8285956" y="9287450"/>
            <a:ext cx="10074310" cy="81483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algn="r">
              <a:lnSpc>
                <a:spcPct val="130000"/>
              </a:lnSpc>
            </a:pPr>
            <a:r>
              <a:rPr lang="en-US" sz="4400" i="1" spc="-5" dirty="0">
                <a:solidFill>
                  <a:srgbClr val="0070C0"/>
                </a:solidFill>
                <a:cs typeface="Source Sans Pro Light"/>
              </a:rPr>
              <a:t>S  </a:t>
            </a:r>
            <a:r>
              <a:rPr lang="en-US" sz="4400" i="1" spc="-5" dirty="0" err="1">
                <a:solidFill>
                  <a:srgbClr val="0070C0"/>
                </a:solidFill>
                <a:cs typeface="Source Sans Pro Light"/>
              </a:rPr>
              <a:t>là</a:t>
            </a:r>
            <a:r>
              <a:rPr lang="en-US" sz="4400" i="1" spc="-5" dirty="0">
                <a:solidFill>
                  <a:srgbClr val="0070C0"/>
                </a:solidFill>
                <a:cs typeface="Source Sans Pro Light"/>
              </a:rPr>
              <a:t>  </a:t>
            </a:r>
            <a:r>
              <a:rPr lang="en-US" sz="4400" i="1" spc="-5" dirty="0" err="1">
                <a:solidFill>
                  <a:srgbClr val="0070C0"/>
                </a:solidFill>
                <a:cs typeface="Source Sans Pro Light"/>
              </a:rPr>
              <a:t>đỉnh</a:t>
            </a:r>
            <a:r>
              <a:rPr lang="en-US" sz="4400" i="1" spc="-5" dirty="0">
                <a:solidFill>
                  <a:srgbClr val="0070C0"/>
                </a:solidFill>
                <a:cs typeface="Source Sans Pro Light"/>
              </a:rPr>
              <a:t>  </a:t>
            </a:r>
            <a:r>
              <a:rPr lang="en-US" sz="4400" i="1" spc="-5" dirty="0" err="1">
                <a:solidFill>
                  <a:srgbClr val="0070C0"/>
                </a:solidFill>
                <a:cs typeface="Source Sans Pro Light"/>
              </a:rPr>
              <a:t>bắt</a:t>
            </a:r>
            <a:r>
              <a:rPr lang="en-US" sz="4400" i="1" spc="-5" dirty="0">
                <a:solidFill>
                  <a:srgbClr val="0070C0"/>
                </a:solidFill>
                <a:cs typeface="Source Sans Pro Light"/>
              </a:rPr>
              <a:t>  </a:t>
            </a:r>
            <a:r>
              <a:rPr lang="en-US" sz="4400" i="1" spc="-5" dirty="0" err="1">
                <a:solidFill>
                  <a:srgbClr val="0070C0"/>
                </a:solidFill>
                <a:cs typeface="Source Sans Pro Light"/>
              </a:rPr>
              <a:t>đầu</a:t>
            </a:r>
            <a:r>
              <a:rPr lang="en-US" sz="4400" i="1" spc="-5" dirty="0">
                <a:solidFill>
                  <a:srgbClr val="0070C0"/>
                </a:solidFill>
                <a:cs typeface="Source Sans Pro Light"/>
              </a:rPr>
              <a:t>		G  </a:t>
            </a:r>
            <a:r>
              <a:rPr lang="en-US" sz="4400" i="1" spc="-5" dirty="0" err="1">
                <a:solidFill>
                  <a:srgbClr val="0070C0"/>
                </a:solidFill>
                <a:cs typeface="Source Sans Pro Light"/>
              </a:rPr>
              <a:t>là</a:t>
            </a:r>
            <a:r>
              <a:rPr lang="en-US" sz="4400" i="1" spc="-5" dirty="0">
                <a:solidFill>
                  <a:srgbClr val="0070C0"/>
                </a:solidFill>
                <a:cs typeface="Source Sans Pro Light"/>
              </a:rPr>
              <a:t>  </a:t>
            </a:r>
            <a:r>
              <a:rPr lang="en-US" sz="4400" i="1" spc="-5" dirty="0" err="1">
                <a:solidFill>
                  <a:srgbClr val="0070C0"/>
                </a:solidFill>
                <a:cs typeface="Source Sans Pro Light"/>
              </a:rPr>
              <a:t>đỉnh</a:t>
            </a:r>
            <a:r>
              <a:rPr lang="en-US" sz="4400" i="1" spc="-5" dirty="0">
                <a:solidFill>
                  <a:srgbClr val="0070C0"/>
                </a:solidFill>
                <a:cs typeface="Source Sans Pro Light"/>
              </a:rPr>
              <a:t>  </a:t>
            </a:r>
            <a:r>
              <a:rPr lang="en-US" sz="4400" i="1" spc="-5" dirty="0" err="1">
                <a:solidFill>
                  <a:srgbClr val="0070C0"/>
                </a:solidFill>
                <a:cs typeface="Source Sans Pro Light"/>
              </a:rPr>
              <a:t>kết</a:t>
            </a:r>
            <a:r>
              <a:rPr lang="en-US" sz="4400" i="1" spc="-5" dirty="0">
                <a:solidFill>
                  <a:srgbClr val="0070C0"/>
                </a:solidFill>
                <a:cs typeface="Source Sans Pro Light"/>
              </a:rPr>
              <a:t>  </a:t>
            </a:r>
            <a:r>
              <a:rPr lang="en-US" sz="4400" i="1" spc="-5" dirty="0" err="1">
                <a:solidFill>
                  <a:srgbClr val="0070C0"/>
                </a:solidFill>
                <a:cs typeface="Source Sans Pro Light"/>
              </a:rPr>
              <a:t>thúc</a:t>
            </a:r>
            <a:endParaRPr lang="vi-VN" sz="4400" i="1" spc="-5" dirty="0">
              <a:solidFill>
                <a:srgbClr val="0070C0"/>
              </a:solidFill>
              <a:cs typeface="Source Sans Pro Light"/>
            </a:endParaRPr>
          </a:p>
        </p:txBody>
      </p:sp>
      <p:sp>
        <p:nvSpPr>
          <p:cNvPr id="11" name="object 20">
            <a:extLst>
              <a:ext uri="{FF2B5EF4-FFF2-40B4-BE49-F238E27FC236}">
                <a16:creationId xmlns:a16="http://schemas.microsoft.com/office/drawing/2014/main" id="{D67279FE-A978-3319-2E61-628FAC4A8DE6}"/>
              </a:ext>
            </a:extLst>
          </p:cNvPr>
          <p:cNvSpPr txBox="1"/>
          <p:nvPr/>
        </p:nvSpPr>
        <p:spPr>
          <a:xfrm>
            <a:off x="12324556" y="7866469"/>
            <a:ext cx="2342268" cy="81483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algn="ctr">
              <a:lnSpc>
                <a:spcPct val="130000"/>
              </a:lnSpc>
            </a:pPr>
            <a:r>
              <a:rPr lang="en-US" sz="4400" spc="-5" dirty="0" err="1">
                <a:solidFill>
                  <a:srgbClr val="0070C0"/>
                </a:solidFill>
                <a:cs typeface="Source Sans Pro Light"/>
              </a:rPr>
              <a:t>Ví</a:t>
            </a:r>
            <a:r>
              <a:rPr lang="en-US" sz="4400" spc="-5" dirty="0">
                <a:solidFill>
                  <a:srgbClr val="0070C0"/>
                </a:solidFill>
                <a:cs typeface="Source Sans Pro Light"/>
              </a:rPr>
              <a:t>  </a:t>
            </a:r>
            <a:r>
              <a:rPr lang="en-US" sz="4400" spc="-5" dirty="0" err="1">
                <a:solidFill>
                  <a:srgbClr val="0070C0"/>
                </a:solidFill>
                <a:cs typeface="Source Sans Pro Light"/>
              </a:rPr>
              <a:t>dụ</a:t>
            </a:r>
            <a:r>
              <a:rPr lang="en-US" sz="4400" spc="-5" dirty="0">
                <a:solidFill>
                  <a:srgbClr val="0070C0"/>
                </a:solidFill>
                <a:cs typeface="Source Sans Pro Light"/>
              </a:rPr>
              <a:t>  5</a:t>
            </a:r>
            <a:endParaRPr lang="vi-VN" sz="4400" i="1" spc="-5" dirty="0">
              <a:solidFill>
                <a:srgbClr val="0070C0"/>
              </a:solidFill>
              <a:cs typeface="Source Sans Pro Light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43341BB-7CBA-D2EB-58C0-6437F5E82F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8673" y="2426597"/>
            <a:ext cx="7593520" cy="3224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4680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1" y="0"/>
            <a:ext cx="19010313" cy="1112119"/>
          </a:xfrm>
          <a:custGeom>
            <a:avLst/>
            <a:gdLst/>
            <a:ahLst/>
            <a:cxnLst/>
            <a:rect l="l" t="t" r="r" b="b"/>
            <a:pathLst>
              <a:path w="1892300" h="440055">
                <a:moveTo>
                  <a:pt x="0" y="439737"/>
                </a:moveTo>
                <a:lnTo>
                  <a:pt x="1892300" y="439737"/>
                </a:lnTo>
                <a:lnTo>
                  <a:pt x="1892300" y="0"/>
                </a:lnTo>
                <a:lnTo>
                  <a:pt x="0" y="0"/>
                </a:lnTo>
                <a:lnTo>
                  <a:pt x="0" y="439737"/>
                </a:lnTo>
                <a:close/>
              </a:path>
            </a:pathLst>
          </a:custGeom>
          <a:solidFill>
            <a:srgbClr val="009E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18356" y="317499"/>
            <a:ext cx="171450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vi-VN" sz="4400" spc="-10" dirty="0">
                <a:solidFill>
                  <a:srgbClr val="FFFFFF"/>
                </a:solidFill>
                <a:cs typeface="Source Sans Pro Light"/>
              </a:rPr>
              <a:t>Chương  2.  BÀI  TOÁN  VÀ  PHƯƠNG  PHÁP  TÌM  KIẾM  LỜI  GIẢI</a:t>
            </a:r>
            <a:endParaRPr lang="vi-VN" sz="4400" dirty="0">
              <a:cs typeface="Source Sans Pro Light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522CD6F9-FAAB-EBF2-2F61-7ECBAB9ACB1A}"/>
              </a:ext>
            </a:extLst>
          </p:cNvPr>
          <p:cNvSpPr/>
          <p:nvPr/>
        </p:nvSpPr>
        <p:spPr>
          <a:xfrm>
            <a:off x="-1" y="1124818"/>
            <a:ext cx="18572957" cy="1000863"/>
          </a:xfrm>
          <a:custGeom>
            <a:avLst/>
            <a:gdLst>
              <a:gd name="connsiteX0" fmla="*/ 0 w 19044896"/>
              <a:gd name="connsiteY0" fmla="*/ 0 h 814838"/>
              <a:gd name="connsiteX1" fmla="*/ 17382432 w 19044896"/>
              <a:gd name="connsiteY1" fmla="*/ 0 h 814838"/>
              <a:gd name="connsiteX2" fmla="*/ 18288000 w 19044896"/>
              <a:gd name="connsiteY2" fmla="*/ 0 h 814838"/>
              <a:gd name="connsiteX3" fmla="*/ 18726162 w 19044896"/>
              <a:gd name="connsiteY3" fmla="*/ 0 h 814838"/>
              <a:gd name="connsiteX4" fmla="*/ 19044896 w 19044896"/>
              <a:gd name="connsiteY4" fmla="*/ 407419 h 814838"/>
              <a:gd name="connsiteX5" fmla="*/ 18726162 w 19044896"/>
              <a:gd name="connsiteY5" fmla="*/ 814838 h 814838"/>
              <a:gd name="connsiteX6" fmla="*/ 18288000 w 19044896"/>
              <a:gd name="connsiteY6" fmla="*/ 814838 h 814838"/>
              <a:gd name="connsiteX7" fmla="*/ 17382432 w 19044896"/>
              <a:gd name="connsiteY7" fmla="*/ 814838 h 814838"/>
              <a:gd name="connsiteX8" fmla="*/ 0 w 19044896"/>
              <a:gd name="connsiteY8" fmla="*/ 814838 h 814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044896" h="814838">
                <a:moveTo>
                  <a:pt x="0" y="0"/>
                </a:moveTo>
                <a:lnTo>
                  <a:pt x="17382432" y="0"/>
                </a:lnTo>
                <a:lnTo>
                  <a:pt x="18288000" y="0"/>
                </a:lnTo>
                <a:lnTo>
                  <a:pt x="18726162" y="0"/>
                </a:lnTo>
                <a:cubicBezTo>
                  <a:pt x="18902178" y="0"/>
                  <a:pt x="19044896" y="182396"/>
                  <a:pt x="19044896" y="407419"/>
                </a:cubicBezTo>
                <a:cubicBezTo>
                  <a:pt x="19044896" y="632443"/>
                  <a:pt x="18902178" y="814838"/>
                  <a:pt x="18726162" y="814838"/>
                </a:cubicBezTo>
                <a:lnTo>
                  <a:pt x="18288000" y="814838"/>
                </a:lnTo>
                <a:lnTo>
                  <a:pt x="17382432" y="814838"/>
                </a:lnTo>
                <a:lnTo>
                  <a:pt x="0" y="814838"/>
                </a:lnTo>
                <a:close/>
              </a:path>
            </a:pathLst>
          </a:custGeom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object 20">
            <a:extLst>
              <a:ext uri="{FF2B5EF4-FFF2-40B4-BE49-F238E27FC236}">
                <a16:creationId xmlns:a16="http://schemas.microsoft.com/office/drawing/2014/main" id="{741827C7-EE84-B4FC-9E5C-303839CC7A00}"/>
              </a:ext>
            </a:extLst>
          </p:cNvPr>
          <p:cNvSpPr txBox="1"/>
          <p:nvPr/>
        </p:nvSpPr>
        <p:spPr>
          <a:xfrm>
            <a:off x="757564" y="1179062"/>
            <a:ext cx="17205792" cy="81483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83565" marR="5080" indent="-571500" algn="just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en-US" sz="4400" spc="-5" dirty="0" err="1">
                <a:cs typeface="Source Sans Pro Light"/>
              </a:rPr>
              <a:t>Tìm</a:t>
            </a:r>
            <a:r>
              <a:rPr lang="en-US" sz="4400" spc="-5" dirty="0">
                <a:cs typeface="Source Sans Pro Light"/>
              </a:rPr>
              <a:t>  </a:t>
            </a:r>
            <a:r>
              <a:rPr lang="en-US" sz="4400" spc="-5" dirty="0" err="1">
                <a:cs typeface="Source Sans Pro Light"/>
              </a:rPr>
              <a:t>kiếm</a:t>
            </a:r>
            <a:r>
              <a:rPr lang="en-US" sz="4400" spc="-5" dirty="0">
                <a:cs typeface="Source Sans Pro Light"/>
              </a:rPr>
              <a:t>  </a:t>
            </a:r>
            <a:r>
              <a:rPr lang="en-US" sz="4400" spc="-5" dirty="0" err="1">
                <a:cs typeface="Source Sans Pro Light"/>
              </a:rPr>
              <a:t>theo</a:t>
            </a:r>
            <a:r>
              <a:rPr lang="en-US" sz="4400" spc="-5" dirty="0">
                <a:cs typeface="Source Sans Pro Light"/>
              </a:rPr>
              <a:t>  </a:t>
            </a:r>
            <a:r>
              <a:rPr lang="en-US" sz="4400" spc="-5" dirty="0" err="1">
                <a:cs typeface="Source Sans Pro Light"/>
              </a:rPr>
              <a:t>chiều</a:t>
            </a:r>
            <a:r>
              <a:rPr lang="en-US" sz="4400" spc="-5" dirty="0">
                <a:cs typeface="Source Sans Pro Light"/>
              </a:rPr>
              <a:t>  </a:t>
            </a:r>
            <a:r>
              <a:rPr lang="en-US" sz="4400" spc="-5" dirty="0" err="1">
                <a:cs typeface="Source Sans Pro Light"/>
              </a:rPr>
              <a:t>rộng</a:t>
            </a:r>
            <a:r>
              <a:rPr lang="en-US" sz="4400" spc="-5" dirty="0">
                <a:cs typeface="Source Sans Pro Light"/>
              </a:rPr>
              <a:t>  (Breath  First  Search)</a:t>
            </a:r>
            <a:endParaRPr lang="vi-VN" sz="4400" spc="-5" dirty="0">
              <a:cs typeface="Source Sans Pro Ligh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7C4E9D6-C0CD-D1E0-E139-D28E5B7CA0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50614" y="5870842"/>
            <a:ext cx="5105400" cy="4837747"/>
          </a:xfrm>
          <a:prstGeom prst="rect">
            <a:avLst/>
          </a:prstGeom>
        </p:spPr>
      </p:pic>
      <p:graphicFrame>
        <p:nvGraphicFramePr>
          <p:cNvPr id="5" name="Table 8">
            <a:extLst>
              <a:ext uri="{FF2B5EF4-FFF2-40B4-BE49-F238E27FC236}">
                <a16:creationId xmlns:a16="http://schemas.microsoft.com/office/drawing/2014/main" id="{0D0F6E34-FADE-A5E7-6733-BBFDCD418F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4584373"/>
              </p:ext>
            </p:extLst>
          </p:nvPr>
        </p:nvGraphicFramePr>
        <p:xfrm>
          <a:off x="809398" y="2381749"/>
          <a:ext cx="11049000" cy="65339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4358">
                  <a:extLst>
                    <a:ext uri="{9D8B030D-6E8A-4147-A177-3AD203B41FA5}">
                      <a16:colId xmlns:a16="http://schemas.microsoft.com/office/drawing/2014/main" val="189654011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400002656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332802750"/>
                    </a:ext>
                  </a:extLst>
                </a:gridCol>
                <a:gridCol w="2343944">
                  <a:extLst>
                    <a:ext uri="{9D8B030D-6E8A-4147-A177-3AD203B41FA5}">
                      <a16:colId xmlns:a16="http://schemas.microsoft.com/office/drawing/2014/main" val="4038638008"/>
                    </a:ext>
                  </a:extLst>
                </a:gridCol>
                <a:gridCol w="3819298">
                  <a:extLst>
                    <a:ext uri="{9D8B030D-6E8A-4147-A177-3AD203B41FA5}">
                      <a16:colId xmlns:a16="http://schemas.microsoft.com/office/drawing/2014/main" val="1301903536"/>
                    </a:ext>
                  </a:extLst>
                </a:gridCol>
              </a:tblGrid>
              <a:tr h="816741">
                <a:tc>
                  <a:txBody>
                    <a:bodyPr/>
                    <a:lstStyle/>
                    <a:p>
                      <a:r>
                        <a:rPr lang="en-US" b="0" dirty="0" err="1"/>
                        <a:t>Bước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n 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b="0" spc="-5">
                          <a:cs typeface="Source Sans Pro Light"/>
                          <a:sym typeface="Symbol" panose="05050102010706020507" pitchFamily="18" charset="2"/>
                        </a:rPr>
                        <a:t>(n)</a:t>
                      </a:r>
                      <a:endParaRPr lang="en-US" b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/>
                        <a:t>Open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/>
                        <a:t>Close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2604453"/>
                  </a:ext>
                </a:extLst>
              </a:tr>
              <a:tr h="816741">
                <a:tc>
                  <a:txBody>
                    <a:bodyPr/>
                    <a:lstStyle/>
                    <a:p>
                      <a:r>
                        <a:rPr lang="en-US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{S}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spc="-5">
                          <a:cs typeface="Source Sans Pro Light"/>
                          <a:sym typeface="Symbol" panose="05050102010706020507" pitchFamily="18" charset="2"/>
                        </a:rPr>
                        <a:t>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718537"/>
                  </a:ext>
                </a:extLst>
              </a:tr>
              <a:tr h="816741">
                <a:tc>
                  <a:txBody>
                    <a:bodyPr/>
                    <a:lstStyle/>
                    <a:p>
                      <a:r>
                        <a:rPr lang="en-U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highlight>
                            <a:srgbClr val="FFFF00"/>
                          </a:highlight>
                        </a:rPr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{A,B}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{A,B}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{S}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9380560"/>
                  </a:ext>
                </a:extLst>
              </a:tr>
              <a:tr h="816741">
                <a:tc>
                  <a:txBody>
                    <a:bodyPr/>
                    <a:lstStyle/>
                    <a:p>
                      <a:r>
                        <a:rPr lang="en-US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highlight>
                            <a:srgbClr val="FFFF00"/>
                          </a:highlight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{B,C,D,G}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{B,C,D,G}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{S,A}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6249280"/>
                  </a:ext>
                </a:extLst>
              </a:tr>
              <a:tr h="816741">
                <a:tc>
                  <a:txBody>
                    <a:bodyPr/>
                    <a:lstStyle/>
                    <a:p>
                      <a:r>
                        <a:rPr lang="en-US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{C}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{C,D,G}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{S,A,B}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6210152"/>
                  </a:ext>
                </a:extLst>
              </a:tr>
              <a:tr h="816741">
                <a:tc>
                  <a:txBody>
                    <a:bodyPr/>
                    <a:lstStyle/>
                    <a:p>
                      <a:r>
                        <a:rPr lang="en-US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42573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spc="-5">
                          <a:cs typeface="Source Sans Pro Light"/>
                          <a:sym typeface="Symbol" panose="05050102010706020507" pitchFamily="18" charset="2"/>
                        </a:rPr>
                        <a:t>{G}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{D,G}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{S,A,B,C}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2456991"/>
                  </a:ext>
                </a:extLst>
              </a:tr>
              <a:tr h="816741">
                <a:tc>
                  <a:txBody>
                    <a:bodyPr/>
                    <a:lstStyle/>
                    <a:p>
                      <a:r>
                        <a:rPr lang="en-US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highlight>
                            <a:srgbClr val="FFFF00"/>
                          </a:highlight>
                        </a:rPr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{G}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{G}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{S,A,B,C,D}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6928020"/>
                  </a:ext>
                </a:extLst>
              </a:tr>
              <a:tr h="816741">
                <a:tc>
                  <a:txBody>
                    <a:bodyPr/>
                    <a:lstStyle/>
                    <a:p>
                      <a:r>
                        <a:rPr lang="en-US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highlight>
                            <a:srgbClr val="FFFF00"/>
                          </a:highlight>
                        </a:rPr>
                        <a:t>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7635729"/>
                  </a:ext>
                </a:extLst>
              </a:tr>
            </a:tbl>
          </a:graphicData>
        </a:graphic>
      </p:graphicFrame>
      <p:sp>
        <p:nvSpPr>
          <p:cNvPr id="9" name="object 20">
            <a:extLst>
              <a:ext uri="{FF2B5EF4-FFF2-40B4-BE49-F238E27FC236}">
                <a16:creationId xmlns:a16="http://schemas.microsoft.com/office/drawing/2014/main" id="{89027329-4C23-6763-7F95-F595F9D943F3}"/>
              </a:ext>
            </a:extLst>
          </p:cNvPr>
          <p:cNvSpPr txBox="1"/>
          <p:nvPr/>
        </p:nvSpPr>
        <p:spPr>
          <a:xfrm>
            <a:off x="437356" y="9794718"/>
            <a:ext cx="11277600" cy="814838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0" tIns="12700" rIns="0" bIns="0" rtlCol="0">
            <a:spAutoFit/>
          </a:bodyPr>
          <a:lstStyle/>
          <a:p>
            <a:pPr marL="583565" marR="5080" indent="-571500" algn="just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en-US" sz="4400" spc="-5" dirty="0">
                <a:solidFill>
                  <a:schemeClr val="bg1"/>
                </a:solidFill>
                <a:cs typeface="Source Sans Pro Light"/>
              </a:rPr>
              <a:t>S  </a:t>
            </a:r>
            <a:r>
              <a:rPr lang="en-US" sz="4400" spc="-5" dirty="0">
                <a:solidFill>
                  <a:schemeClr val="bg1"/>
                </a:solidFill>
                <a:cs typeface="Source Sans Pro Light"/>
                <a:sym typeface="Wingdings" panose="05000000000000000000" pitchFamily="2" charset="2"/>
              </a:rPr>
              <a:t>  </a:t>
            </a:r>
            <a:r>
              <a:rPr lang="en-US" sz="4400" spc="-5" dirty="0">
                <a:solidFill>
                  <a:schemeClr val="bg1"/>
                </a:solidFill>
                <a:cs typeface="Source Sans Pro Light"/>
              </a:rPr>
              <a:t>A  </a:t>
            </a:r>
            <a:r>
              <a:rPr lang="en-US" sz="4400" spc="-5" dirty="0">
                <a:solidFill>
                  <a:schemeClr val="bg1"/>
                </a:solidFill>
                <a:cs typeface="Source Sans Pro Light"/>
                <a:sym typeface="Wingdings" panose="05000000000000000000" pitchFamily="2" charset="2"/>
              </a:rPr>
              <a:t>  D  G</a:t>
            </a:r>
            <a:endParaRPr lang="vi-VN" sz="4400" spc="-5" dirty="0">
              <a:solidFill>
                <a:schemeClr val="bg1"/>
              </a:solidFill>
              <a:cs typeface="Source Sans Pro Light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CB46181-3C23-B912-830E-0B93EA6971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8783" y="2426597"/>
            <a:ext cx="5723409" cy="2430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2042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1" y="0"/>
            <a:ext cx="19010313" cy="1112119"/>
          </a:xfrm>
          <a:custGeom>
            <a:avLst/>
            <a:gdLst/>
            <a:ahLst/>
            <a:cxnLst/>
            <a:rect l="l" t="t" r="r" b="b"/>
            <a:pathLst>
              <a:path w="1892300" h="440055">
                <a:moveTo>
                  <a:pt x="0" y="439737"/>
                </a:moveTo>
                <a:lnTo>
                  <a:pt x="1892300" y="439737"/>
                </a:lnTo>
                <a:lnTo>
                  <a:pt x="1892300" y="0"/>
                </a:lnTo>
                <a:lnTo>
                  <a:pt x="0" y="0"/>
                </a:lnTo>
                <a:lnTo>
                  <a:pt x="0" y="439737"/>
                </a:lnTo>
                <a:close/>
              </a:path>
            </a:pathLst>
          </a:custGeom>
          <a:solidFill>
            <a:srgbClr val="009E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18356" y="317499"/>
            <a:ext cx="171450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vi-VN" sz="4400" spc="-10" dirty="0">
                <a:solidFill>
                  <a:srgbClr val="FFFFFF"/>
                </a:solidFill>
                <a:cs typeface="Source Sans Pro Light"/>
              </a:rPr>
              <a:t>Chương  2.  BÀI  TOÁN  VÀ  PHƯƠNG  PHÁP  TÌM  KIẾM  LỜI  GIẢI</a:t>
            </a:r>
            <a:endParaRPr lang="vi-VN" sz="4400" dirty="0">
              <a:cs typeface="Source Sans Pro Light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522CD6F9-FAAB-EBF2-2F61-7ECBAB9ACB1A}"/>
              </a:ext>
            </a:extLst>
          </p:cNvPr>
          <p:cNvSpPr/>
          <p:nvPr/>
        </p:nvSpPr>
        <p:spPr>
          <a:xfrm>
            <a:off x="-1" y="1124818"/>
            <a:ext cx="18572957" cy="1000863"/>
          </a:xfrm>
          <a:custGeom>
            <a:avLst/>
            <a:gdLst>
              <a:gd name="connsiteX0" fmla="*/ 0 w 19044896"/>
              <a:gd name="connsiteY0" fmla="*/ 0 h 814838"/>
              <a:gd name="connsiteX1" fmla="*/ 17382432 w 19044896"/>
              <a:gd name="connsiteY1" fmla="*/ 0 h 814838"/>
              <a:gd name="connsiteX2" fmla="*/ 18288000 w 19044896"/>
              <a:gd name="connsiteY2" fmla="*/ 0 h 814838"/>
              <a:gd name="connsiteX3" fmla="*/ 18726162 w 19044896"/>
              <a:gd name="connsiteY3" fmla="*/ 0 h 814838"/>
              <a:gd name="connsiteX4" fmla="*/ 19044896 w 19044896"/>
              <a:gd name="connsiteY4" fmla="*/ 407419 h 814838"/>
              <a:gd name="connsiteX5" fmla="*/ 18726162 w 19044896"/>
              <a:gd name="connsiteY5" fmla="*/ 814838 h 814838"/>
              <a:gd name="connsiteX6" fmla="*/ 18288000 w 19044896"/>
              <a:gd name="connsiteY6" fmla="*/ 814838 h 814838"/>
              <a:gd name="connsiteX7" fmla="*/ 17382432 w 19044896"/>
              <a:gd name="connsiteY7" fmla="*/ 814838 h 814838"/>
              <a:gd name="connsiteX8" fmla="*/ 0 w 19044896"/>
              <a:gd name="connsiteY8" fmla="*/ 814838 h 814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044896" h="814838">
                <a:moveTo>
                  <a:pt x="0" y="0"/>
                </a:moveTo>
                <a:lnTo>
                  <a:pt x="17382432" y="0"/>
                </a:lnTo>
                <a:lnTo>
                  <a:pt x="18288000" y="0"/>
                </a:lnTo>
                <a:lnTo>
                  <a:pt x="18726162" y="0"/>
                </a:lnTo>
                <a:cubicBezTo>
                  <a:pt x="18902178" y="0"/>
                  <a:pt x="19044896" y="182396"/>
                  <a:pt x="19044896" y="407419"/>
                </a:cubicBezTo>
                <a:cubicBezTo>
                  <a:pt x="19044896" y="632443"/>
                  <a:pt x="18902178" y="814838"/>
                  <a:pt x="18726162" y="814838"/>
                </a:cubicBezTo>
                <a:lnTo>
                  <a:pt x="18288000" y="814838"/>
                </a:lnTo>
                <a:lnTo>
                  <a:pt x="17382432" y="814838"/>
                </a:lnTo>
                <a:lnTo>
                  <a:pt x="0" y="814838"/>
                </a:lnTo>
                <a:close/>
              </a:path>
            </a:pathLst>
          </a:custGeom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object 20">
            <a:extLst>
              <a:ext uri="{FF2B5EF4-FFF2-40B4-BE49-F238E27FC236}">
                <a16:creationId xmlns:a16="http://schemas.microsoft.com/office/drawing/2014/main" id="{741827C7-EE84-B4FC-9E5C-303839CC7A00}"/>
              </a:ext>
            </a:extLst>
          </p:cNvPr>
          <p:cNvSpPr txBox="1"/>
          <p:nvPr/>
        </p:nvSpPr>
        <p:spPr>
          <a:xfrm>
            <a:off x="757564" y="1179062"/>
            <a:ext cx="17205792" cy="81483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83565" marR="5080" indent="-571500" algn="just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en-US" sz="4400" spc="-5" dirty="0" err="1">
                <a:cs typeface="Source Sans Pro Light"/>
              </a:rPr>
              <a:t>Tìm</a:t>
            </a:r>
            <a:r>
              <a:rPr lang="en-US" sz="4400" spc="-5" dirty="0">
                <a:cs typeface="Source Sans Pro Light"/>
              </a:rPr>
              <a:t>  </a:t>
            </a:r>
            <a:r>
              <a:rPr lang="en-US" sz="4400" spc="-5" dirty="0" err="1">
                <a:cs typeface="Source Sans Pro Light"/>
              </a:rPr>
              <a:t>kiếm</a:t>
            </a:r>
            <a:r>
              <a:rPr lang="en-US" sz="4400" spc="-5" dirty="0">
                <a:cs typeface="Source Sans Pro Light"/>
              </a:rPr>
              <a:t>  </a:t>
            </a:r>
            <a:r>
              <a:rPr lang="en-US" sz="4400" spc="-5" dirty="0" err="1">
                <a:cs typeface="Source Sans Pro Light"/>
              </a:rPr>
              <a:t>theo</a:t>
            </a:r>
            <a:r>
              <a:rPr lang="en-US" sz="4400" spc="-5" dirty="0">
                <a:cs typeface="Source Sans Pro Light"/>
              </a:rPr>
              <a:t>  </a:t>
            </a:r>
            <a:r>
              <a:rPr lang="en-US" sz="4400" spc="-5" dirty="0" err="1">
                <a:cs typeface="Source Sans Pro Light"/>
              </a:rPr>
              <a:t>chiều</a:t>
            </a:r>
            <a:r>
              <a:rPr lang="en-US" sz="4400" spc="-5" dirty="0">
                <a:cs typeface="Source Sans Pro Light"/>
              </a:rPr>
              <a:t>  </a:t>
            </a:r>
            <a:r>
              <a:rPr lang="en-US" sz="4400" spc="-5" dirty="0" err="1">
                <a:cs typeface="Source Sans Pro Light"/>
              </a:rPr>
              <a:t>rộng</a:t>
            </a:r>
            <a:r>
              <a:rPr lang="en-US" sz="4400" spc="-5" dirty="0">
                <a:cs typeface="Source Sans Pro Light"/>
              </a:rPr>
              <a:t>  (Breath  First  Search)</a:t>
            </a:r>
            <a:endParaRPr lang="vi-VN" sz="4400" spc="-5" dirty="0">
              <a:cs typeface="Source Sans Pro Light"/>
            </a:endParaRPr>
          </a:p>
        </p:txBody>
      </p:sp>
      <p:sp>
        <p:nvSpPr>
          <p:cNvPr id="10" name="object 20">
            <a:extLst>
              <a:ext uri="{FF2B5EF4-FFF2-40B4-BE49-F238E27FC236}">
                <a16:creationId xmlns:a16="http://schemas.microsoft.com/office/drawing/2014/main" id="{6F33E8AA-DC87-6B1F-8064-DAE7E9EB3D17}"/>
              </a:ext>
            </a:extLst>
          </p:cNvPr>
          <p:cNvSpPr txBox="1"/>
          <p:nvPr/>
        </p:nvSpPr>
        <p:spPr>
          <a:xfrm>
            <a:off x="757564" y="2179925"/>
            <a:ext cx="7528392" cy="715080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algn="just">
              <a:lnSpc>
                <a:spcPct val="130000"/>
              </a:lnSpc>
            </a:pPr>
            <a:r>
              <a:rPr lang="en-US" sz="3600" spc="-5" dirty="0">
                <a:cs typeface="Source Sans Pro Light"/>
              </a:rPr>
              <a:t>Begin</a:t>
            </a:r>
          </a:p>
          <a:p>
            <a:pPr marL="926465" marR="5080" lvl="2" algn="just">
              <a:lnSpc>
                <a:spcPct val="130000"/>
              </a:lnSpc>
            </a:pPr>
            <a:r>
              <a:rPr lang="en-US" sz="3600" spc="-5" dirty="0">
                <a:cs typeface="Source Sans Pro Light"/>
              </a:rPr>
              <a:t>Open={s};								</a:t>
            </a:r>
            <a:endParaRPr lang="en-US" sz="3600" spc="-5" dirty="0">
              <a:solidFill>
                <a:srgbClr val="0070C0"/>
              </a:solidFill>
              <a:cs typeface="Source Sans Pro Light"/>
            </a:endParaRPr>
          </a:p>
          <a:p>
            <a:pPr marL="926465" marR="5080" lvl="2" algn="just">
              <a:lnSpc>
                <a:spcPct val="130000"/>
              </a:lnSpc>
            </a:pPr>
            <a:r>
              <a:rPr lang="en-US" sz="3600" spc="-5" dirty="0">
                <a:cs typeface="Source Sans Pro Light"/>
              </a:rPr>
              <a:t>Close=</a:t>
            </a:r>
            <a:r>
              <a:rPr lang="en-US" sz="3600" spc="-5" dirty="0">
                <a:cs typeface="Source Sans Pro Light"/>
                <a:sym typeface="Symbol" panose="05050102010706020507" pitchFamily="18" charset="2"/>
              </a:rPr>
              <a:t>;									</a:t>
            </a:r>
            <a:endParaRPr lang="en-US" sz="3600" spc="-5" dirty="0">
              <a:solidFill>
                <a:srgbClr val="0070C0"/>
              </a:solidFill>
              <a:cs typeface="Source Sans Pro Light"/>
              <a:sym typeface="Symbol" panose="05050102010706020507" pitchFamily="18" charset="2"/>
            </a:endParaRPr>
          </a:p>
          <a:p>
            <a:pPr marL="926465" marR="5080" lvl="2" algn="just">
              <a:lnSpc>
                <a:spcPct val="130000"/>
              </a:lnSpc>
            </a:pPr>
            <a:r>
              <a:rPr lang="en-US" sz="3600" spc="-5" dirty="0">
                <a:cs typeface="Source Sans Pro Light"/>
                <a:sym typeface="Symbol" panose="05050102010706020507" pitchFamily="18" charset="2"/>
              </a:rPr>
              <a:t>While(Open  !=  ){					</a:t>
            </a:r>
            <a:endParaRPr lang="en-US" sz="3600" spc="-5" dirty="0">
              <a:solidFill>
                <a:srgbClr val="0070C0"/>
              </a:solidFill>
              <a:cs typeface="Source Sans Pro Light"/>
              <a:sym typeface="Symbol" panose="05050102010706020507" pitchFamily="18" charset="2"/>
            </a:endParaRPr>
          </a:p>
          <a:p>
            <a:pPr marL="1840865" marR="5080" lvl="4" algn="just">
              <a:lnSpc>
                <a:spcPct val="130000"/>
              </a:lnSpc>
            </a:pPr>
            <a:r>
              <a:rPr lang="en-US" sz="3600" spc="-5" dirty="0">
                <a:cs typeface="Source Sans Pro Light"/>
                <a:sym typeface="Symbol" panose="05050102010706020507" pitchFamily="18" charset="2"/>
              </a:rPr>
              <a:t>n  =  Retrieve(Open);		</a:t>
            </a:r>
            <a:endParaRPr lang="en-US" sz="3600" spc="-5" dirty="0">
              <a:solidFill>
                <a:srgbClr val="0070C0"/>
              </a:solidFill>
              <a:cs typeface="Source Sans Pro Light"/>
              <a:sym typeface="Symbol" panose="05050102010706020507" pitchFamily="18" charset="2"/>
            </a:endParaRPr>
          </a:p>
          <a:p>
            <a:pPr marL="1840865" marR="5080" lvl="4" algn="just">
              <a:lnSpc>
                <a:spcPct val="130000"/>
              </a:lnSpc>
            </a:pPr>
            <a:r>
              <a:rPr lang="en-US" sz="3600" spc="-5" dirty="0">
                <a:cs typeface="Source Sans Pro Light"/>
                <a:sym typeface="Symbol" panose="05050102010706020507" pitchFamily="18" charset="2"/>
              </a:rPr>
              <a:t>If(n==g)  Return  TRUE;</a:t>
            </a:r>
            <a:endParaRPr lang="en-US" sz="3600" spc="-5" dirty="0">
              <a:solidFill>
                <a:srgbClr val="0070C0"/>
              </a:solidFill>
              <a:cs typeface="Source Sans Pro Light"/>
              <a:sym typeface="Symbol" panose="05050102010706020507" pitchFamily="18" charset="2"/>
            </a:endParaRPr>
          </a:p>
          <a:p>
            <a:pPr marL="1840865" marR="5080" lvl="4" algn="just">
              <a:lnSpc>
                <a:spcPct val="130000"/>
              </a:lnSpc>
            </a:pPr>
            <a:r>
              <a:rPr lang="en-US" sz="3600" spc="-5" dirty="0">
                <a:cs typeface="Source Sans Pro Light"/>
                <a:sym typeface="Symbol" panose="05050102010706020507" pitchFamily="18" charset="2"/>
              </a:rPr>
              <a:t>Open  =  Open    (n);	</a:t>
            </a:r>
            <a:endParaRPr lang="en-US" sz="3600" spc="-5" dirty="0">
              <a:solidFill>
                <a:srgbClr val="0070C0"/>
              </a:solidFill>
              <a:cs typeface="Source Sans Pro Light"/>
              <a:sym typeface="Symbol" panose="05050102010706020507" pitchFamily="18" charset="2"/>
            </a:endParaRPr>
          </a:p>
          <a:p>
            <a:pPr marL="1840865" marR="5080" lvl="4" algn="just">
              <a:lnSpc>
                <a:spcPct val="130000"/>
              </a:lnSpc>
            </a:pPr>
            <a:r>
              <a:rPr lang="en-US" sz="3600" spc="-5" dirty="0">
                <a:cs typeface="Source Sans Pro Light"/>
                <a:sym typeface="Symbol" panose="05050102010706020507" pitchFamily="18" charset="2"/>
              </a:rPr>
              <a:t>Close  =  Close    {n}</a:t>
            </a:r>
          </a:p>
          <a:p>
            <a:pPr marL="926465" marR="5080" lvl="2" algn="just">
              <a:lnSpc>
                <a:spcPct val="130000"/>
              </a:lnSpc>
            </a:pPr>
            <a:r>
              <a:rPr lang="en-US" sz="3600" spc="-5" dirty="0">
                <a:cs typeface="Source Sans Pro Light"/>
                <a:sym typeface="Symbol" panose="05050102010706020507" pitchFamily="18" charset="2"/>
              </a:rPr>
              <a:t>}</a:t>
            </a:r>
            <a:endParaRPr lang="en-US" sz="3600" spc="-5" dirty="0">
              <a:cs typeface="Source Sans Pro Light"/>
            </a:endParaRPr>
          </a:p>
          <a:p>
            <a:pPr marL="12065" marR="5080" algn="just">
              <a:lnSpc>
                <a:spcPct val="130000"/>
              </a:lnSpc>
            </a:pPr>
            <a:r>
              <a:rPr lang="en-US" sz="3600" spc="-5" dirty="0">
                <a:cs typeface="Source Sans Pro Light"/>
              </a:rPr>
              <a:t>End;</a:t>
            </a:r>
            <a:endParaRPr lang="vi-VN" sz="3600" spc="-5" dirty="0">
              <a:cs typeface="Source Sans Pro Light"/>
            </a:endParaRPr>
          </a:p>
        </p:txBody>
      </p:sp>
      <p:sp>
        <p:nvSpPr>
          <p:cNvPr id="7" name="object 20">
            <a:extLst>
              <a:ext uri="{FF2B5EF4-FFF2-40B4-BE49-F238E27FC236}">
                <a16:creationId xmlns:a16="http://schemas.microsoft.com/office/drawing/2014/main" id="{E8C030D6-AE59-BB22-0E57-772D3895E3CD}"/>
              </a:ext>
            </a:extLst>
          </p:cNvPr>
          <p:cNvSpPr txBox="1"/>
          <p:nvPr/>
        </p:nvSpPr>
        <p:spPr>
          <a:xfrm>
            <a:off x="8285956" y="9287450"/>
            <a:ext cx="10074310" cy="81483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algn="r">
              <a:lnSpc>
                <a:spcPct val="130000"/>
              </a:lnSpc>
            </a:pPr>
            <a:r>
              <a:rPr lang="en-US" sz="4400" i="1" spc="-5" dirty="0">
                <a:solidFill>
                  <a:srgbClr val="0070C0"/>
                </a:solidFill>
                <a:cs typeface="Source Sans Pro Light"/>
              </a:rPr>
              <a:t>A  </a:t>
            </a:r>
            <a:r>
              <a:rPr lang="en-US" sz="4400" i="1" spc="-5" dirty="0" err="1">
                <a:solidFill>
                  <a:srgbClr val="0070C0"/>
                </a:solidFill>
                <a:cs typeface="Source Sans Pro Light"/>
              </a:rPr>
              <a:t>là</a:t>
            </a:r>
            <a:r>
              <a:rPr lang="en-US" sz="4400" i="1" spc="-5" dirty="0">
                <a:solidFill>
                  <a:srgbClr val="0070C0"/>
                </a:solidFill>
                <a:cs typeface="Source Sans Pro Light"/>
              </a:rPr>
              <a:t>  </a:t>
            </a:r>
            <a:r>
              <a:rPr lang="en-US" sz="4400" i="1" spc="-5" dirty="0" err="1">
                <a:solidFill>
                  <a:srgbClr val="0070C0"/>
                </a:solidFill>
                <a:cs typeface="Source Sans Pro Light"/>
              </a:rPr>
              <a:t>đỉnh</a:t>
            </a:r>
            <a:r>
              <a:rPr lang="en-US" sz="4400" i="1" spc="-5" dirty="0">
                <a:solidFill>
                  <a:srgbClr val="0070C0"/>
                </a:solidFill>
                <a:cs typeface="Source Sans Pro Light"/>
              </a:rPr>
              <a:t>  </a:t>
            </a:r>
            <a:r>
              <a:rPr lang="en-US" sz="4400" i="1" spc="-5" dirty="0" err="1">
                <a:solidFill>
                  <a:srgbClr val="0070C0"/>
                </a:solidFill>
                <a:cs typeface="Source Sans Pro Light"/>
              </a:rPr>
              <a:t>bắt</a:t>
            </a:r>
            <a:r>
              <a:rPr lang="en-US" sz="4400" i="1" spc="-5" dirty="0">
                <a:solidFill>
                  <a:srgbClr val="0070C0"/>
                </a:solidFill>
                <a:cs typeface="Source Sans Pro Light"/>
              </a:rPr>
              <a:t>  </a:t>
            </a:r>
            <a:r>
              <a:rPr lang="en-US" sz="4400" i="1" spc="-5" dirty="0" err="1">
                <a:solidFill>
                  <a:srgbClr val="0070C0"/>
                </a:solidFill>
                <a:cs typeface="Source Sans Pro Light"/>
              </a:rPr>
              <a:t>đầu</a:t>
            </a:r>
            <a:r>
              <a:rPr lang="en-US" sz="4400" i="1" spc="-5" dirty="0">
                <a:solidFill>
                  <a:srgbClr val="0070C0"/>
                </a:solidFill>
                <a:cs typeface="Source Sans Pro Light"/>
              </a:rPr>
              <a:t>		G  </a:t>
            </a:r>
            <a:r>
              <a:rPr lang="en-US" sz="4400" i="1" spc="-5" dirty="0" err="1">
                <a:solidFill>
                  <a:srgbClr val="0070C0"/>
                </a:solidFill>
                <a:cs typeface="Source Sans Pro Light"/>
              </a:rPr>
              <a:t>là</a:t>
            </a:r>
            <a:r>
              <a:rPr lang="en-US" sz="4400" i="1" spc="-5" dirty="0">
                <a:solidFill>
                  <a:srgbClr val="0070C0"/>
                </a:solidFill>
                <a:cs typeface="Source Sans Pro Light"/>
              </a:rPr>
              <a:t>  </a:t>
            </a:r>
            <a:r>
              <a:rPr lang="en-US" sz="4400" i="1" spc="-5" dirty="0" err="1">
                <a:solidFill>
                  <a:srgbClr val="0070C0"/>
                </a:solidFill>
                <a:cs typeface="Source Sans Pro Light"/>
              </a:rPr>
              <a:t>đỉnh</a:t>
            </a:r>
            <a:r>
              <a:rPr lang="en-US" sz="4400" i="1" spc="-5" dirty="0">
                <a:solidFill>
                  <a:srgbClr val="0070C0"/>
                </a:solidFill>
                <a:cs typeface="Source Sans Pro Light"/>
              </a:rPr>
              <a:t>  </a:t>
            </a:r>
            <a:r>
              <a:rPr lang="en-US" sz="4400" i="1" spc="-5" dirty="0" err="1">
                <a:solidFill>
                  <a:srgbClr val="0070C0"/>
                </a:solidFill>
                <a:cs typeface="Source Sans Pro Light"/>
              </a:rPr>
              <a:t>kết</a:t>
            </a:r>
            <a:r>
              <a:rPr lang="en-US" sz="4400" i="1" spc="-5" dirty="0">
                <a:solidFill>
                  <a:srgbClr val="0070C0"/>
                </a:solidFill>
                <a:cs typeface="Source Sans Pro Light"/>
              </a:rPr>
              <a:t>  </a:t>
            </a:r>
            <a:r>
              <a:rPr lang="en-US" sz="4400" i="1" spc="-5" dirty="0" err="1">
                <a:solidFill>
                  <a:srgbClr val="0070C0"/>
                </a:solidFill>
                <a:cs typeface="Source Sans Pro Light"/>
              </a:rPr>
              <a:t>thúc</a:t>
            </a:r>
            <a:endParaRPr lang="vi-VN" sz="4400" i="1" spc="-5" dirty="0">
              <a:solidFill>
                <a:srgbClr val="0070C0"/>
              </a:solidFill>
              <a:cs typeface="Source Sans Pro Light"/>
            </a:endParaRPr>
          </a:p>
        </p:txBody>
      </p:sp>
      <p:sp>
        <p:nvSpPr>
          <p:cNvPr id="11" name="object 20">
            <a:extLst>
              <a:ext uri="{FF2B5EF4-FFF2-40B4-BE49-F238E27FC236}">
                <a16:creationId xmlns:a16="http://schemas.microsoft.com/office/drawing/2014/main" id="{D67279FE-A978-3319-2E61-628FAC4A8DE6}"/>
              </a:ext>
            </a:extLst>
          </p:cNvPr>
          <p:cNvSpPr txBox="1"/>
          <p:nvPr/>
        </p:nvSpPr>
        <p:spPr>
          <a:xfrm>
            <a:off x="12324556" y="7866469"/>
            <a:ext cx="2342268" cy="81483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algn="ctr">
              <a:lnSpc>
                <a:spcPct val="130000"/>
              </a:lnSpc>
            </a:pPr>
            <a:r>
              <a:rPr lang="en-US" sz="4400" spc="-5" dirty="0" err="1">
                <a:solidFill>
                  <a:srgbClr val="0070C0"/>
                </a:solidFill>
                <a:cs typeface="Source Sans Pro Light"/>
              </a:rPr>
              <a:t>Ví</a:t>
            </a:r>
            <a:r>
              <a:rPr lang="en-US" sz="4400" spc="-5" dirty="0">
                <a:solidFill>
                  <a:srgbClr val="0070C0"/>
                </a:solidFill>
                <a:cs typeface="Source Sans Pro Light"/>
              </a:rPr>
              <a:t>  </a:t>
            </a:r>
            <a:r>
              <a:rPr lang="en-US" sz="4400" spc="-5" dirty="0" err="1">
                <a:solidFill>
                  <a:srgbClr val="0070C0"/>
                </a:solidFill>
                <a:cs typeface="Source Sans Pro Light"/>
              </a:rPr>
              <a:t>dụ</a:t>
            </a:r>
            <a:r>
              <a:rPr lang="en-US" sz="4400" spc="-5" dirty="0">
                <a:solidFill>
                  <a:srgbClr val="0070C0"/>
                </a:solidFill>
                <a:cs typeface="Source Sans Pro Light"/>
              </a:rPr>
              <a:t>  6</a:t>
            </a:r>
            <a:endParaRPr lang="vi-VN" sz="4400" i="1" spc="-5" dirty="0">
              <a:solidFill>
                <a:srgbClr val="0070C0"/>
              </a:solidFill>
              <a:cs typeface="Source Sans Pro Ligh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9E6D9E-E89D-487E-1076-8450C70F27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7576" y="2262017"/>
            <a:ext cx="9735380" cy="4998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0404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1" y="0"/>
            <a:ext cx="19010313" cy="1112119"/>
          </a:xfrm>
          <a:custGeom>
            <a:avLst/>
            <a:gdLst/>
            <a:ahLst/>
            <a:cxnLst/>
            <a:rect l="l" t="t" r="r" b="b"/>
            <a:pathLst>
              <a:path w="1892300" h="440055">
                <a:moveTo>
                  <a:pt x="0" y="439737"/>
                </a:moveTo>
                <a:lnTo>
                  <a:pt x="1892300" y="439737"/>
                </a:lnTo>
                <a:lnTo>
                  <a:pt x="1892300" y="0"/>
                </a:lnTo>
                <a:lnTo>
                  <a:pt x="0" y="0"/>
                </a:lnTo>
                <a:lnTo>
                  <a:pt x="0" y="439737"/>
                </a:lnTo>
                <a:close/>
              </a:path>
            </a:pathLst>
          </a:custGeom>
          <a:solidFill>
            <a:srgbClr val="009E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18356" y="317499"/>
            <a:ext cx="171450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vi-VN" sz="4400" spc="-10" dirty="0">
                <a:solidFill>
                  <a:srgbClr val="FFFFFF"/>
                </a:solidFill>
                <a:cs typeface="Source Sans Pro Light"/>
              </a:rPr>
              <a:t>Chương  2.  BÀI  TOÁN  VÀ  PHƯƠNG  PHÁP  TÌM  KIẾM  LỜI  GIẢI</a:t>
            </a:r>
            <a:endParaRPr lang="vi-VN" sz="4400" dirty="0">
              <a:cs typeface="Source Sans Pro Light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522CD6F9-FAAB-EBF2-2F61-7ECBAB9ACB1A}"/>
              </a:ext>
            </a:extLst>
          </p:cNvPr>
          <p:cNvSpPr/>
          <p:nvPr/>
        </p:nvSpPr>
        <p:spPr>
          <a:xfrm>
            <a:off x="-1" y="1124818"/>
            <a:ext cx="18572957" cy="1000863"/>
          </a:xfrm>
          <a:custGeom>
            <a:avLst/>
            <a:gdLst>
              <a:gd name="connsiteX0" fmla="*/ 0 w 19044896"/>
              <a:gd name="connsiteY0" fmla="*/ 0 h 814838"/>
              <a:gd name="connsiteX1" fmla="*/ 17382432 w 19044896"/>
              <a:gd name="connsiteY1" fmla="*/ 0 h 814838"/>
              <a:gd name="connsiteX2" fmla="*/ 18288000 w 19044896"/>
              <a:gd name="connsiteY2" fmla="*/ 0 h 814838"/>
              <a:gd name="connsiteX3" fmla="*/ 18726162 w 19044896"/>
              <a:gd name="connsiteY3" fmla="*/ 0 h 814838"/>
              <a:gd name="connsiteX4" fmla="*/ 19044896 w 19044896"/>
              <a:gd name="connsiteY4" fmla="*/ 407419 h 814838"/>
              <a:gd name="connsiteX5" fmla="*/ 18726162 w 19044896"/>
              <a:gd name="connsiteY5" fmla="*/ 814838 h 814838"/>
              <a:gd name="connsiteX6" fmla="*/ 18288000 w 19044896"/>
              <a:gd name="connsiteY6" fmla="*/ 814838 h 814838"/>
              <a:gd name="connsiteX7" fmla="*/ 17382432 w 19044896"/>
              <a:gd name="connsiteY7" fmla="*/ 814838 h 814838"/>
              <a:gd name="connsiteX8" fmla="*/ 0 w 19044896"/>
              <a:gd name="connsiteY8" fmla="*/ 814838 h 814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044896" h="814838">
                <a:moveTo>
                  <a:pt x="0" y="0"/>
                </a:moveTo>
                <a:lnTo>
                  <a:pt x="17382432" y="0"/>
                </a:lnTo>
                <a:lnTo>
                  <a:pt x="18288000" y="0"/>
                </a:lnTo>
                <a:lnTo>
                  <a:pt x="18726162" y="0"/>
                </a:lnTo>
                <a:cubicBezTo>
                  <a:pt x="18902178" y="0"/>
                  <a:pt x="19044896" y="182396"/>
                  <a:pt x="19044896" y="407419"/>
                </a:cubicBezTo>
                <a:cubicBezTo>
                  <a:pt x="19044896" y="632443"/>
                  <a:pt x="18902178" y="814838"/>
                  <a:pt x="18726162" y="814838"/>
                </a:cubicBezTo>
                <a:lnTo>
                  <a:pt x="18288000" y="814838"/>
                </a:lnTo>
                <a:lnTo>
                  <a:pt x="17382432" y="814838"/>
                </a:lnTo>
                <a:lnTo>
                  <a:pt x="0" y="814838"/>
                </a:lnTo>
                <a:close/>
              </a:path>
            </a:pathLst>
          </a:custGeom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object 20">
            <a:extLst>
              <a:ext uri="{FF2B5EF4-FFF2-40B4-BE49-F238E27FC236}">
                <a16:creationId xmlns:a16="http://schemas.microsoft.com/office/drawing/2014/main" id="{741827C7-EE84-B4FC-9E5C-303839CC7A00}"/>
              </a:ext>
            </a:extLst>
          </p:cNvPr>
          <p:cNvSpPr txBox="1"/>
          <p:nvPr/>
        </p:nvSpPr>
        <p:spPr>
          <a:xfrm>
            <a:off x="757564" y="1179062"/>
            <a:ext cx="17205792" cy="81483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83565" marR="5080" indent="-571500" algn="just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en-US" sz="4400" spc="-5" dirty="0" err="1">
                <a:cs typeface="Source Sans Pro Light"/>
              </a:rPr>
              <a:t>Tìm</a:t>
            </a:r>
            <a:r>
              <a:rPr lang="en-US" sz="4400" spc="-5" dirty="0">
                <a:cs typeface="Source Sans Pro Light"/>
              </a:rPr>
              <a:t>  </a:t>
            </a:r>
            <a:r>
              <a:rPr lang="en-US" sz="4400" spc="-5" dirty="0" err="1">
                <a:cs typeface="Source Sans Pro Light"/>
              </a:rPr>
              <a:t>kiếm</a:t>
            </a:r>
            <a:r>
              <a:rPr lang="en-US" sz="4400" spc="-5" dirty="0">
                <a:cs typeface="Source Sans Pro Light"/>
              </a:rPr>
              <a:t>  </a:t>
            </a:r>
            <a:r>
              <a:rPr lang="en-US" sz="4400" spc="-5" dirty="0" err="1">
                <a:cs typeface="Source Sans Pro Light"/>
              </a:rPr>
              <a:t>theo</a:t>
            </a:r>
            <a:r>
              <a:rPr lang="en-US" sz="4400" spc="-5" dirty="0">
                <a:cs typeface="Source Sans Pro Light"/>
              </a:rPr>
              <a:t>  </a:t>
            </a:r>
            <a:r>
              <a:rPr lang="en-US" sz="4400" spc="-5" dirty="0" err="1">
                <a:cs typeface="Source Sans Pro Light"/>
              </a:rPr>
              <a:t>chiều</a:t>
            </a:r>
            <a:r>
              <a:rPr lang="en-US" sz="4400" spc="-5" dirty="0">
                <a:cs typeface="Source Sans Pro Light"/>
              </a:rPr>
              <a:t>  </a:t>
            </a:r>
            <a:r>
              <a:rPr lang="en-US" sz="4400" spc="-5" dirty="0" err="1">
                <a:cs typeface="Source Sans Pro Light"/>
              </a:rPr>
              <a:t>rộng</a:t>
            </a:r>
            <a:r>
              <a:rPr lang="en-US" sz="4400" spc="-5" dirty="0">
                <a:cs typeface="Source Sans Pro Light"/>
              </a:rPr>
              <a:t>  (Breath  First  Search)</a:t>
            </a:r>
            <a:endParaRPr lang="vi-VN" sz="4400" spc="-5" dirty="0">
              <a:cs typeface="Source Sans Pro Light"/>
            </a:endParaRPr>
          </a:p>
        </p:txBody>
      </p:sp>
      <p:graphicFrame>
        <p:nvGraphicFramePr>
          <p:cNvPr id="5" name="Table 8">
            <a:extLst>
              <a:ext uri="{FF2B5EF4-FFF2-40B4-BE49-F238E27FC236}">
                <a16:creationId xmlns:a16="http://schemas.microsoft.com/office/drawing/2014/main" id="{0D0F6E34-FADE-A5E7-6733-BBFDCD418F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6550820"/>
              </p:ext>
            </p:extLst>
          </p:nvPr>
        </p:nvGraphicFramePr>
        <p:xfrm>
          <a:off x="809398" y="2146301"/>
          <a:ext cx="11049000" cy="85470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4358">
                  <a:extLst>
                    <a:ext uri="{9D8B030D-6E8A-4147-A177-3AD203B41FA5}">
                      <a16:colId xmlns:a16="http://schemas.microsoft.com/office/drawing/2014/main" val="189654011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400002656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332802750"/>
                    </a:ext>
                  </a:extLst>
                </a:gridCol>
                <a:gridCol w="2343944">
                  <a:extLst>
                    <a:ext uri="{9D8B030D-6E8A-4147-A177-3AD203B41FA5}">
                      <a16:colId xmlns:a16="http://schemas.microsoft.com/office/drawing/2014/main" val="4038638008"/>
                    </a:ext>
                  </a:extLst>
                </a:gridCol>
                <a:gridCol w="3819298">
                  <a:extLst>
                    <a:ext uri="{9D8B030D-6E8A-4147-A177-3AD203B41FA5}">
                      <a16:colId xmlns:a16="http://schemas.microsoft.com/office/drawing/2014/main" val="1301903536"/>
                    </a:ext>
                  </a:extLst>
                </a:gridCol>
              </a:tblGrid>
              <a:tr h="777009">
                <a:tc>
                  <a:txBody>
                    <a:bodyPr/>
                    <a:lstStyle/>
                    <a:p>
                      <a:r>
                        <a:rPr lang="en-US" b="0" dirty="0" err="1"/>
                        <a:t>Bước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n 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b="0" spc="-5">
                          <a:cs typeface="Source Sans Pro Light"/>
                          <a:sym typeface="Symbol" panose="05050102010706020507" pitchFamily="18" charset="2"/>
                        </a:rPr>
                        <a:t>(n)</a:t>
                      </a:r>
                      <a:endParaRPr lang="en-US" b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/>
                        <a:t>Open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/>
                        <a:t>Close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2604453"/>
                  </a:ext>
                </a:extLst>
              </a:tr>
              <a:tr h="777009">
                <a:tc>
                  <a:txBody>
                    <a:bodyPr/>
                    <a:lstStyle/>
                    <a:p>
                      <a:r>
                        <a:rPr lang="en-US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{A}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spc="-5">
                          <a:cs typeface="Source Sans Pro Light"/>
                          <a:sym typeface="Symbol" panose="05050102010706020507" pitchFamily="18" charset="2"/>
                        </a:rPr>
                        <a:t>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718537"/>
                  </a:ext>
                </a:extLst>
              </a:tr>
              <a:tr h="777009">
                <a:tc>
                  <a:txBody>
                    <a:bodyPr/>
                    <a:lstStyle/>
                    <a:p>
                      <a:r>
                        <a:rPr lang="en-U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highlight>
                            <a:srgbClr val="FFFF00"/>
                          </a:highlight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{B,C,D}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{B,C,D}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{A}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9380560"/>
                  </a:ext>
                </a:extLst>
              </a:tr>
              <a:tr h="777009">
                <a:tc>
                  <a:txBody>
                    <a:bodyPr/>
                    <a:lstStyle/>
                    <a:p>
                      <a:r>
                        <a:rPr lang="en-US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{H,I}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{C,D,H,I}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{A,B}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6249280"/>
                  </a:ext>
                </a:extLst>
              </a:tr>
              <a:tr h="777009">
                <a:tc>
                  <a:txBody>
                    <a:bodyPr/>
                    <a:lstStyle/>
                    <a:p>
                      <a:r>
                        <a:rPr lang="en-US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{E,F}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{D,H,I,E,F}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{A,B,C}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6210152"/>
                  </a:ext>
                </a:extLst>
              </a:tr>
              <a:tr h="777009">
                <a:tc>
                  <a:txBody>
                    <a:bodyPr/>
                    <a:lstStyle/>
                    <a:p>
                      <a:r>
                        <a:rPr lang="en-US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highlight>
                            <a:srgbClr val="FFFF00"/>
                          </a:highlight>
                        </a:rPr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42573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spc="-5">
                          <a:cs typeface="Source Sans Pro Light"/>
                          <a:sym typeface="Symbol" panose="05050102010706020507" pitchFamily="18" charset="2"/>
                        </a:rPr>
                        <a:t>{G}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{H,I,E,F,G}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{A,B,C,D}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2456991"/>
                  </a:ext>
                </a:extLst>
              </a:tr>
              <a:tr h="777009">
                <a:tc>
                  <a:txBody>
                    <a:bodyPr/>
                    <a:lstStyle/>
                    <a:p>
                      <a:r>
                        <a:rPr lang="en-US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spc="-5">
                          <a:cs typeface="Source Sans Pro Light"/>
                          <a:sym typeface="Symbol" panose="05050102010706020507" pitchFamily="18" charset="2"/>
                        </a:rPr>
                        <a:t>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{I,E,F,G}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{A,B,C,D,H}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6928020"/>
                  </a:ext>
                </a:extLst>
              </a:tr>
              <a:tr h="777009">
                <a:tc>
                  <a:txBody>
                    <a:bodyPr/>
                    <a:lstStyle/>
                    <a:p>
                      <a:r>
                        <a:rPr lang="en-US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spc="-5">
                          <a:cs typeface="Source Sans Pro Light"/>
                          <a:sym typeface="Symbol" panose="05050102010706020507" pitchFamily="18" charset="2"/>
                        </a:rPr>
                        <a:t>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{E,F,G}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{A,B,C,D,H,I}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7635729"/>
                  </a:ext>
                </a:extLst>
              </a:tr>
              <a:tr h="777009">
                <a:tc>
                  <a:txBody>
                    <a:bodyPr/>
                    <a:lstStyle/>
                    <a:p>
                      <a:r>
                        <a:rPr lang="en-US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spc="-5">
                          <a:cs typeface="Source Sans Pro Light"/>
                          <a:sym typeface="Symbol" panose="05050102010706020507" pitchFamily="18" charset="2"/>
                        </a:rPr>
                        <a:t>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{F,G}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{A,B,C,D,H,I,E}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8153950"/>
                  </a:ext>
                </a:extLst>
              </a:tr>
              <a:tr h="777009">
                <a:tc>
                  <a:txBody>
                    <a:bodyPr/>
                    <a:lstStyle/>
                    <a:p>
                      <a:r>
                        <a:rPr lang="en-US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{J,K}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{G,J,K}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{A,B,C,D,H,I,E,F}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0476011"/>
                  </a:ext>
                </a:extLst>
              </a:tr>
              <a:tr h="777009">
                <a:tc>
                  <a:txBody>
                    <a:bodyPr/>
                    <a:lstStyle/>
                    <a:p>
                      <a:r>
                        <a:rPr lang="en-US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highlight>
                            <a:srgbClr val="FFFF00"/>
                          </a:highlight>
                        </a:rPr>
                        <a:t>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3300830"/>
                  </a:ext>
                </a:extLst>
              </a:tr>
            </a:tbl>
          </a:graphicData>
        </a:graphic>
      </p:graphicFrame>
      <p:sp>
        <p:nvSpPr>
          <p:cNvPr id="9" name="object 20">
            <a:extLst>
              <a:ext uri="{FF2B5EF4-FFF2-40B4-BE49-F238E27FC236}">
                <a16:creationId xmlns:a16="http://schemas.microsoft.com/office/drawing/2014/main" id="{89027329-4C23-6763-7F95-F595F9D943F3}"/>
              </a:ext>
            </a:extLst>
          </p:cNvPr>
          <p:cNvSpPr txBox="1"/>
          <p:nvPr/>
        </p:nvSpPr>
        <p:spPr>
          <a:xfrm>
            <a:off x="11858398" y="9824650"/>
            <a:ext cx="7151914" cy="814838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0" tIns="12700" rIns="0" bIns="0" rtlCol="0">
            <a:spAutoFit/>
          </a:bodyPr>
          <a:lstStyle/>
          <a:p>
            <a:pPr marL="583565" marR="5080" indent="-571500" algn="just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en-US" sz="4400" spc="-5" dirty="0">
                <a:solidFill>
                  <a:schemeClr val="bg1"/>
                </a:solidFill>
                <a:cs typeface="Source Sans Pro Light"/>
              </a:rPr>
              <a:t>A  </a:t>
            </a:r>
            <a:r>
              <a:rPr lang="en-US" sz="4400" spc="-5" dirty="0">
                <a:solidFill>
                  <a:schemeClr val="bg1"/>
                </a:solidFill>
                <a:cs typeface="Source Sans Pro Light"/>
                <a:sym typeface="Wingdings" panose="05000000000000000000" pitchFamily="2" charset="2"/>
              </a:rPr>
              <a:t>  D  G</a:t>
            </a:r>
            <a:endParaRPr lang="vi-VN" sz="4400" spc="-5" dirty="0">
              <a:solidFill>
                <a:schemeClr val="bg1"/>
              </a:solidFill>
              <a:cs typeface="Source Sans Pro Ligh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9EB71F-3812-1C02-9173-91F9EDFEE6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19560" y="2193849"/>
            <a:ext cx="6453396" cy="331328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7C4E9D6-C0CD-D1E0-E139-D28E5B7CA0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67556" y="4730835"/>
            <a:ext cx="5105400" cy="4837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9199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1" y="0"/>
            <a:ext cx="19010313" cy="1112119"/>
          </a:xfrm>
          <a:custGeom>
            <a:avLst/>
            <a:gdLst/>
            <a:ahLst/>
            <a:cxnLst/>
            <a:rect l="l" t="t" r="r" b="b"/>
            <a:pathLst>
              <a:path w="1892300" h="440055">
                <a:moveTo>
                  <a:pt x="0" y="439737"/>
                </a:moveTo>
                <a:lnTo>
                  <a:pt x="1892300" y="439737"/>
                </a:lnTo>
                <a:lnTo>
                  <a:pt x="1892300" y="0"/>
                </a:lnTo>
                <a:lnTo>
                  <a:pt x="0" y="0"/>
                </a:lnTo>
                <a:lnTo>
                  <a:pt x="0" y="439737"/>
                </a:lnTo>
                <a:close/>
              </a:path>
            </a:pathLst>
          </a:custGeom>
          <a:solidFill>
            <a:srgbClr val="009E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18356" y="317499"/>
            <a:ext cx="171450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vi-VN" sz="4400" spc="-10" dirty="0">
                <a:solidFill>
                  <a:srgbClr val="FFFFFF"/>
                </a:solidFill>
                <a:cs typeface="Source Sans Pro Light"/>
              </a:rPr>
              <a:t>Chương  2.  BÀI  TOÁN  VÀ  PHƯƠNG  PHÁP  TÌM  KIẾM  LỜI  GIẢI</a:t>
            </a:r>
            <a:endParaRPr lang="vi-VN" sz="4400" dirty="0">
              <a:cs typeface="Source Sans Pro Light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522CD6F9-FAAB-EBF2-2F61-7ECBAB9ACB1A}"/>
              </a:ext>
            </a:extLst>
          </p:cNvPr>
          <p:cNvSpPr/>
          <p:nvPr/>
        </p:nvSpPr>
        <p:spPr>
          <a:xfrm>
            <a:off x="-1" y="1124818"/>
            <a:ext cx="18572957" cy="1000863"/>
          </a:xfrm>
          <a:custGeom>
            <a:avLst/>
            <a:gdLst>
              <a:gd name="connsiteX0" fmla="*/ 0 w 19044896"/>
              <a:gd name="connsiteY0" fmla="*/ 0 h 814838"/>
              <a:gd name="connsiteX1" fmla="*/ 17382432 w 19044896"/>
              <a:gd name="connsiteY1" fmla="*/ 0 h 814838"/>
              <a:gd name="connsiteX2" fmla="*/ 18288000 w 19044896"/>
              <a:gd name="connsiteY2" fmla="*/ 0 h 814838"/>
              <a:gd name="connsiteX3" fmla="*/ 18726162 w 19044896"/>
              <a:gd name="connsiteY3" fmla="*/ 0 h 814838"/>
              <a:gd name="connsiteX4" fmla="*/ 19044896 w 19044896"/>
              <a:gd name="connsiteY4" fmla="*/ 407419 h 814838"/>
              <a:gd name="connsiteX5" fmla="*/ 18726162 w 19044896"/>
              <a:gd name="connsiteY5" fmla="*/ 814838 h 814838"/>
              <a:gd name="connsiteX6" fmla="*/ 18288000 w 19044896"/>
              <a:gd name="connsiteY6" fmla="*/ 814838 h 814838"/>
              <a:gd name="connsiteX7" fmla="*/ 17382432 w 19044896"/>
              <a:gd name="connsiteY7" fmla="*/ 814838 h 814838"/>
              <a:gd name="connsiteX8" fmla="*/ 0 w 19044896"/>
              <a:gd name="connsiteY8" fmla="*/ 814838 h 814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044896" h="814838">
                <a:moveTo>
                  <a:pt x="0" y="0"/>
                </a:moveTo>
                <a:lnTo>
                  <a:pt x="17382432" y="0"/>
                </a:lnTo>
                <a:lnTo>
                  <a:pt x="18288000" y="0"/>
                </a:lnTo>
                <a:lnTo>
                  <a:pt x="18726162" y="0"/>
                </a:lnTo>
                <a:cubicBezTo>
                  <a:pt x="18902178" y="0"/>
                  <a:pt x="19044896" y="182396"/>
                  <a:pt x="19044896" y="407419"/>
                </a:cubicBezTo>
                <a:cubicBezTo>
                  <a:pt x="19044896" y="632443"/>
                  <a:pt x="18902178" y="814838"/>
                  <a:pt x="18726162" y="814838"/>
                </a:cubicBezTo>
                <a:lnTo>
                  <a:pt x="18288000" y="814838"/>
                </a:lnTo>
                <a:lnTo>
                  <a:pt x="17382432" y="814838"/>
                </a:lnTo>
                <a:lnTo>
                  <a:pt x="0" y="814838"/>
                </a:lnTo>
                <a:close/>
              </a:path>
            </a:pathLst>
          </a:custGeom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object 20">
            <a:extLst>
              <a:ext uri="{FF2B5EF4-FFF2-40B4-BE49-F238E27FC236}">
                <a16:creationId xmlns:a16="http://schemas.microsoft.com/office/drawing/2014/main" id="{741827C7-EE84-B4FC-9E5C-303839CC7A00}"/>
              </a:ext>
            </a:extLst>
          </p:cNvPr>
          <p:cNvSpPr txBox="1"/>
          <p:nvPr/>
        </p:nvSpPr>
        <p:spPr>
          <a:xfrm>
            <a:off x="757564" y="1179062"/>
            <a:ext cx="17205792" cy="81483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83565" marR="5080" indent="-571500" algn="just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en-US" sz="4400" spc="-5" dirty="0" err="1">
                <a:cs typeface="Source Sans Pro Light"/>
              </a:rPr>
              <a:t>Tìm</a:t>
            </a:r>
            <a:r>
              <a:rPr lang="en-US" sz="4400" spc="-5" dirty="0">
                <a:cs typeface="Source Sans Pro Light"/>
              </a:rPr>
              <a:t>  </a:t>
            </a:r>
            <a:r>
              <a:rPr lang="en-US" sz="4400" spc="-5" dirty="0" err="1">
                <a:cs typeface="Source Sans Pro Light"/>
              </a:rPr>
              <a:t>kiếm</a:t>
            </a:r>
            <a:r>
              <a:rPr lang="en-US" sz="4400" spc="-5" dirty="0">
                <a:cs typeface="Source Sans Pro Light"/>
              </a:rPr>
              <a:t>  </a:t>
            </a:r>
            <a:r>
              <a:rPr lang="en-US" sz="4400" spc="-5" dirty="0" err="1">
                <a:cs typeface="Source Sans Pro Light"/>
              </a:rPr>
              <a:t>theo</a:t>
            </a:r>
            <a:r>
              <a:rPr lang="en-US" sz="4400" spc="-5" dirty="0">
                <a:cs typeface="Source Sans Pro Light"/>
              </a:rPr>
              <a:t>  </a:t>
            </a:r>
            <a:r>
              <a:rPr lang="en-US" sz="4400" spc="-5" dirty="0" err="1">
                <a:cs typeface="Source Sans Pro Light"/>
              </a:rPr>
              <a:t>chiều</a:t>
            </a:r>
            <a:r>
              <a:rPr lang="en-US" sz="4400" spc="-5" dirty="0">
                <a:cs typeface="Source Sans Pro Light"/>
              </a:rPr>
              <a:t>  </a:t>
            </a:r>
            <a:r>
              <a:rPr lang="en-US" sz="4400" spc="-5" dirty="0" err="1">
                <a:cs typeface="Source Sans Pro Light"/>
              </a:rPr>
              <a:t>rộng</a:t>
            </a:r>
            <a:r>
              <a:rPr lang="en-US" sz="4400" spc="-5" dirty="0">
                <a:cs typeface="Source Sans Pro Light"/>
              </a:rPr>
              <a:t>  (Breath  First  Search)</a:t>
            </a:r>
            <a:endParaRPr lang="vi-VN" sz="4400" spc="-5" dirty="0">
              <a:cs typeface="Source Sans Pro Light"/>
            </a:endParaRPr>
          </a:p>
        </p:txBody>
      </p:sp>
      <p:sp>
        <p:nvSpPr>
          <p:cNvPr id="10" name="object 20">
            <a:extLst>
              <a:ext uri="{FF2B5EF4-FFF2-40B4-BE49-F238E27FC236}">
                <a16:creationId xmlns:a16="http://schemas.microsoft.com/office/drawing/2014/main" id="{6F33E8AA-DC87-6B1F-8064-DAE7E9EB3D17}"/>
              </a:ext>
            </a:extLst>
          </p:cNvPr>
          <p:cNvSpPr txBox="1"/>
          <p:nvPr/>
        </p:nvSpPr>
        <p:spPr>
          <a:xfrm>
            <a:off x="757564" y="2179925"/>
            <a:ext cx="7528392" cy="715080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algn="just">
              <a:lnSpc>
                <a:spcPct val="130000"/>
              </a:lnSpc>
            </a:pPr>
            <a:r>
              <a:rPr lang="en-US" sz="3600" spc="-5" dirty="0">
                <a:cs typeface="Source Sans Pro Light"/>
              </a:rPr>
              <a:t>Begin</a:t>
            </a:r>
          </a:p>
          <a:p>
            <a:pPr marL="926465" marR="5080" lvl="2" algn="just">
              <a:lnSpc>
                <a:spcPct val="130000"/>
              </a:lnSpc>
            </a:pPr>
            <a:r>
              <a:rPr lang="en-US" sz="3600" spc="-5" dirty="0">
                <a:cs typeface="Source Sans Pro Light"/>
              </a:rPr>
              <a:t>Open={s};								</a:t>
            </a:r>
            <a:endParaRPr lang="en-US" sz="3600" spc="-5" dirty="0">
              <a:solidFill>
                <a:srgbClr val="0070C0"/>
              </a:solidFill>
              <a:cs typeface="Source Sans Pro Light"/>
            </a:endParaRPr>
          </a:p>
          <a:p>
            <a:pPr marL="926465" marR="5080" lvl="2" algn="just">
              <a:lnSpc>
                <a:spcPct val="130000"/>
              </a:lnSpc>
            </a:pPr>
            <a:r>
              <a:rPr lang="en-US" sz="3600" spc="-5" dirty="0">
                <a:cs typeface="Source Sans Pro Light"/>
              </a:rPr>
              <a:t>Close=</a:t>
            </a:r>
            <a:r>
              <a:rPr lang="en-US" sz="3600" spc="-5" dirty="0">
                <a:cs typeface="Source Sans Pro Light"/>
                <a:sym typeface="Symbol" panose="05050102010706020507" pitchFamily="18" charset="2"/>
              </a:rPr>
              <a:t>;									</a:t>
            </a:r>
            <a:endParaRPr lang="en-US" sz="3600" spc="-5" dirty="0">
              <a:solidFill>
                <a:srgbClr val="0070C0"/>
              </a:solidFill>
              <a:cs typeface="Source Sans Pro Light"/>
              <a:sym typeface="Symbol" panose="05050102010706020507" pitchFamily="18" charset="2"/>
            </a:endParaRPr>
          </a:p>
          <a:p>
            <a:pPr marL="926465" marR="5080" lvl="2" algn="just">
              <a:lnSpc>
                <a:spcPct val="130000"/>
              </a:lnSpc>
            </a:pPr>
            <a:r>
              <a:rPr lang="en-US" sz="3600" spc="-5" dirty="0">
                <a:cs typeface="Source Sans Pro Light"/>
                <a:sym typeface="Symbol" panose="05050102010706020507" pitchFamily="18" charset="2"/>
              </a:rPr>
              <a:t>While(Open  !=  ){					</a:t>
            </a:r>
            <a:endParaRPr lang="en-US" sz="3600" spc="-5" dirty="0">
              <a:solidFill>
                <a:srgbClr val="0070C0"/>
              </a:solidFill>
              <a:cs typeface="Source Sans Pro Light"/>
              <a:sym typeface="Symbol" panose="05050102010706020507" pitchFamily="18" charset="2"/>
            </a:endParaRPr>
          </a:p>
          <a:p>
            <a:pPr marL="1840865" marR="5080" lvl="4" algn="just">
              <a:lnSpc>
                <a:spcPct val="130000"/>
              </a:lnSpc>
            </a:pPr>
            <a:r>
              <a:rPr lang="en-US" sz="3600" spc="-5" dirty="0">
                <a:cs typeface="Source Sans Pro Light"/>
                <a:sym typeface="Symbol" panose="05050102010706020507" pitchFamily="18" charset="2"/>
              </a:rPr>
              <a:t>n  =  Retrieve(Open);		</a:t>
            </a:r>
            <a:endParaRPr lang="en-US" sz="3600" spc="-5" dirty="0">
              <a:solidFill>
                <a:srgbClr val="0070C0"/>
              </a:solidFill>
              <a:cs typeface="Source Sans Pro Light"/>
              <a:sym typeface="Symbol" panose="05050102010706020507" pitchFamily="18" charset="2"/>
            </a:endParaRPr>
          </a:p>
          <a:p>
            <a:pPr marL="1840865" marR="5080" lvl="4" algn="just">
              <a:lnSpc>
                <a:spcPct val="130000"/>
              </a:lnSpc>
            </a:pPr>
            <a:r>
              <a:rPr lang="en-US" sz="3600" spc="-5" dirty="0">
                <a:cs typeface="Source Sans Pro Light"/>
                <a:sym typeface="Symbol" panose="05050102010706020507" pitchFamily="18" charset="2"/>
              </a:rPr>
              <a:t>If(n==g)  Return  TRUE;</a:t>
            </a:r>
            <a:endParaRPr lang="en-US" sz="3600" spc="-5" dirty="0">
              <a:solidFill>
                <a:srgbClr val="0070C0"/>
              </a:solidFill>
              <a:cs typeface="Source Sans Pro Light"/>
              <a:sym typeface="Symbol" panose="05050102010706020507" pitchFamily="18" charset="2"/>
            </a:endParaRPr>
          </a:p>
          <a:p>
            <a:pPr marL="1840865" marR="5080" lvl="4" algn="just">
              <a:lnSpc>
                <a:spcPct val="130000"/>
              </a:lnSpc>
            </a:pPr>
            <a:r>
              <a:rPr lang="en-US" sz="3600" spc="-5" dirty="0">
                <a:cs typeface="Source Sans Pro Light"/>
                <a:sym typeface="Symbol" panose="05050102010706020507" pitchFamily="18" charset="2"/>
              </a:rPr>
              <a:t>Open  =  Open    (n);	</a:t>
            </a:r>
            <a:endParaRPr lang="en-US" sz="3600" spc="-5" dirty="0">
              <a:solidFill>
                <a:srgbClr val="0070C0"/>
              </a:solidFill>
              <a:cs typeface="Source Sans Pro Light"/>
              <a:sym typeface="Symbol" panose="05050102010706020507" pitchFamily="18" charset="2"/>
            </a:endParaRPr>
          </a:p>
          <a:p>
            <a:pPr marL="1840865" marR="5080" lvl="4" algn="just">
              <a:lnSpc>
                <a:spcPct val="130000"/>
              </a:lnSpc>
            </a:pPr>
            <a:r>
              <a:rPr lang="en-US" sz="3600" spc="-5" dirty="0">
                <a:cs typeface="Source Sans Pro Light"/>
                <a:sym typeface="Symbol" panose="05050102010706020507" pitchFamily="18" charset="2"/>
              </a:rPr>
              <a:t>Close  =  Close    {n}</a:t>
            </a:r>
          </a:p>
          <a:p>
            <a:pPr marL="926465" marR="5080" lvl="2" algn="just">
              <a:lnSpc>
                <a:spcPct val="130000"/>
              </a:lnSpc>
            </a:pPr>
            <a:r>
              <a:rPr lang="en-US" sz="3600" spc="-5" dirty="0">
                <a:cs typeface="Source Sans Pro Light"/>
                <a:sym typeface="Symbol" panose="05050102010706020507" pitchFamily="18" charset="2"/>
              </a:rPr>
              <a:t>}</a:t>
            </a:r>
            <a:endParaRPr lang="en-US" sz="3600" spc="-5" dirty="0">
              <a:cs typeface="Source Sans Pro Light"/>
            </a:endParaRPr>
          </a:p>
          <a:p>
            <a:pPr marL="12065" marR="5080" algn="just">
              <a:lnSpc>
                <a:spcPct val="130000"/>
              </a:lnSpc>
            </a:pPr>
            <a:r>
              <a:rPr lang="en-US" sz="3600" spc="-5" dirty="0">
                <a:cs typeface="Source Sans Pro Light"/>
              </a:rPr>
              <a:t>End;</a:t>
            </a:r>
            <a:endParaRPr lang="vi-VN" sz="3600" spc="-5" dirty="0">
              <a:cs typeface="Source Sans Pro Light"/>
            </a:endParaRPr>
          </a:p>
        </p:txBody>
      </p:sp>
      <p:sp>
        <p:nvSpPr>
          <p:cNvPr id="7" name="object 20">
            <a:extLst>
              <a:ext uri="{FF2B5EF4-FFF2-40B4-BE49-F238E27FC236}">
                <a16:creationId xmlns:a16="http://schemas.microsoft.com/office/drawing/2014/main" id="{E8C030D6-AE59-BB22-0E57-772D3895E3CD}"/>
              </a:ext>
            </a:extLst>
          </p:cNvPr>
          <p:cNvSpPr txBox="1"/>
          <p:nvPr/>
        </p:nvSpPr>
        <p:spPr>
          <a:xfrm>
            <a:off x="7691763" y="3060700"/>
            <a:ext cx="10881193" cy="49902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algn="just">
              <a:lnSpc>
                <a:spcPct val="130000"/>
              </a:lnSpc>
            </a:pPr>
            <a:r>
              <a:rPr lang="en-US" sz="3600" i="1" spc="-5" dirty="0" err="1">
                <a:solidFill>
                  <a:srgbClr val="0070C0"/>
                </a:solidFill>
                <a:cs typeface="Source Sans Pro Light"/>
              </a:rPr>
              <a:t>Nguyên</a:t>
            </a:r>
            <a:r>
              <a:rPr lang="en-US" sz="3600" i="1" spc="-5" dirty="0">
                <a:solidFill>
                  <a:srgbClr val="0070C0"/>
                </a:solidFill>
                <a:cs typeface="Source Sans Pro Light"/>
              </a:rPr>
              <a:t>  </a:t>
            </a:r>
            <a:r>
              <a:rPr lang="en-US" sz="3600" i="1" spc="-5" dirty="0" err="1">
                <a:solidFill>
                  <a:srgbClr val="0070C0"/>
                </a:solidFill>
                <a:cs typeface="Source Sans Pro Light"/>
              </a:rPr>
              <a:t>tắc</a:t>
            </a:r>
            <a:r>
              <a:rPr lang="en-US" sz="3600" i="1" spc="-5" dirty="0">
                <a:solidFill>
                  <a:srgbClr val="0070C0"/>
                </a:solidFill>
                <a:cs typeface="Source Sans Pro Light"/>
              </a:rPr>
              <a:t>  </a:t>
            </a:r>
            <a:r>
              <a:rPr lang="en-US" sz="3600" i="1" spc="-5" dirty="0" err="1">
                <a:solidFill>
                  <a:srgbClr val="0070C0"/>
                </a:solidFill>
                <a:cs typeface="Source Sans Pro Light"/>
              </a:rPr>
              <a:t>của</a:t>
            </a:r>
            <a:r>
              <a:rPr lang="en-US" sz="3600" i="1" spc="-5" dirty="0">
                <a:solidFill>
                  <a:srgbClr val="0070C0"/>
                </a:solidFill>
                <a:cs typeface="Source Sans Pro Light"/>
              </a:rPr>
              <a:t>  BFS:</a:t>
            </a:r>
          </a:p>
          <a:p>
            <a:pPr marL="1040765" marR="5080" lvl="1" indent="-571500" algn="just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en-US" sz="3600" i="1" spc="-5" dirty="0" err="1">
                <a:solidFill>
                  <a:srgbClr val="0070C0"/>
                </a:solidFill>
                <a:cs typeface="Source Sans Pro Light"/>
              </a:rPr>
              <a:t>Tìm</a:t>
            </a:r>
            <a:r>
              <a:rPr lang="en-US" sz="3600" i="1" spc="-5" dirty="0">
                <a:solidFill>
                  <a:srgbClr val="0070C0"/>
                </a:solidFill>
                <a:cs typeface="Source Sans Pro Light"/>
              </a:rPr>
              <a:t>  1  </a:t>
            </a:r>
            <a:r>
              <a:rPr lang="en-US" sz="3600" i="1" spc="-5" dirty="0" err="1">
                <a:solidFill>
                  <a:srgbClr val="0070C0"/>
                </a:solidFill>
                <a:cs typeface="Source Sans Pro Light"/>
              </a:rPr>
              <a:t>nút</a:t>
            </a:r>
            <a:r>
              <a:rPr lang="en-US" sz="3600" i="1" spc="-5" dirty="0">
                <a:solidFill>
                  <a:srgbClr val="0070C0"/>
                </a:solidFill>
                <a:cs typeface="Source Sans Pro Light"/>
              </a:rPr>
              <a:t>  </a:t>
            </a:r>
            <a:r>
              <a:rPr lang="en-US" sz="3600" i="1" spc="-5" dirty="0" err="1">
                <a:solidFill>
                  <a:srgbClr val="0070C0"/>
                </a:solidFill>
                <a:cs typeface="Source Sans Pro Light"/>
              </a:rPr>
              <a:t>biên</a:t>
            </a:r>
            <a:r>
              <a:rPr lang="en-US" sz="3600" i="1" spc="-5" dirty="0">
                <a:solidFill>
                  <a:srgbClr val="0070C0"/>
                </a:solidFill>
                <a:cs typeface="Source Sans Pro Light"/>
              </a:rPr>
              <a:t>  </a:t>
            </a:r>
            <a:r>
              <a:rPr lang="en-US" sz="3600" i="1" spc="-5" dirty="0" err="1">
                <a:solidFill>
                  <a:srgbClr val="0070C0"/>
                </a:solidFill>
                <a:cs typeface="Source Sans Pro Light"/>
              </a:rPr>
              <a:t>và</a:t>
            </a:r>
            <a:r>
              <a:rPr lang="en-US" sz="3600" i="1" spc="-5" dirty="0">
                <a:solidFill>
                  <a:srgbClr val="0070C0"/>
                </a:solidFill>
                <a:cs typeface="Source Sans Pro Light"/>
              </a:rPr>
              <a:t>  </a:t>
            </a:r>
            <a:r>
              <a:rPr lang="en-US" sz="3600" i="1" spc="-5" dirty="0" err="1">
                <a:solidFill>
                  <a:srgbClr val="0070C0"/>
                </a:solidFill>
                <a:cs typeface="Source Sans Pro Light"/>
              </a:rPr>
              <a:t>các</a:t>
            </a:r>
            <a:r>
              <a:rPr lang="en-US" sz="3600" i="1" spc="-5" dirty="0">
                <a:solidFill>
                  <a:srgbClr val="0070C0"/>
                </a:solidFill>
                <a:cs typeface="Source Sans Pro Light"/>
              </a:rPr>
              <a:t>  </a:t>
            </a:r>
            <a:r>
              <a:rPr lang="en-US" sz="3600" i="1" spc="-5" dirty="0" err="1">
                <a:solidFill>
                  <a:srgbClr val="0070C0"/>
                </a:solidFill>
                <a:cs typeface="Source Sans Pro Light"/>
              </a:rPr>
              <a:t>nút</a:t>
            </a:r>
            <a:r>
              <a:rPr lang="en-US" sz="3600" i="1" spc="-5" dirty="0">
                <a:solidFill>
                  <a:srgbClr val="0070C0"/>
                </a:solidFill>
                <a:cs typeface="Source Sans Pro Light"/>
              </a:rPr>
              <a:t>  </a:t>
            </a:r>
            <a:r>
              <a:rPr lang="en-US" sz="3600" i="1" spc="-5" dirty="0" err="1">
                <a:solidFill>
                  <a:srgbClr val="0070C0"/>
                </a:solidFill>
                <a:cs typeface="Source Sans Pro Light"/>
              </a:rPr>
              <a:t>kề</a:t>
            </a:r>
            <a:endParaRPr lang="en-US" sz="3600" i="1" spc="-5" dirty="0">
              <a:solidFill>
                <a:srgbClr val="0070C0"/>
              </a:solidFill>
              <a:cs typeface="Source Sans Pro Light"/>
            </a:endParaRPr>
          </a:p>
          <a:p>
            <a:pPr marL="1040765" marR="5080" lvl="1" indent="-571500" algn="just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en-US" sz="3600" i="1" spc="-5" dirty="0" err="1">
                <a:solidFill>
                  <a:srgbClr val="0070C0"/>
                </a:solidFill>
                <a:cs typeface="Source Sans Pro Light"/>
              </a:rPr>
              <a:t>Lấy</a:t>
            </a:r>
            <a:r>
              <a:rPr lang="en-US" sz="3600" i="1" spc="-5" dirty="0">
                <a:solidFill>
                  <a:srgbClr val="0070C0"/>
                </a:solidFill>
                <a:cs typeface="Source Sans Pro Light"/>
              </a:rPr>
              <a:t>  1  </a:t>
            </a:r>
            <a:r>
              <a:rPr lang="en-US" sz="3600" i="1" spc="-5" dirty="0" err="1">
                <a:solidFill>
                  <a:srgbClr val="0070C0"/>
                </a:solidFill>
                <a:cs typeface="Source Sans Pro Light"/>
              </a:rPr>
              <a:t>nút</a:t>
            </a:r>
            <a:r>
              <a:rPr lang="en-US" sz="3600" i="1" spc="-5" dirty="0">
                <a:solidFill>
                  <a:srgbClr val="0070C0"/>
                </a:solidFill>
                <a:cs typeface="Source Sans Pro Light"/>
              </a:rPr>
              <a:t>  </a:t>
            </a:r>
            <a:r>
              <a:rPr lang="en-US" sz="3600" i="1" spc="-5" dirty="0" err="1">
                <a:solidFill>
                  <a:srgbClr val="0070C0"/>
                </a:solidFill>
                <a:cs typeface="Source Sans Pro Light"/>
              </a:rPr>
              <a:t>đầu</a:t>
            </a:r>
            <a:r>
              <a:rPr lang="en-US" sz="3600" i="1" spc="-5" dirty="0">
                <a:solidFill>
                  <a:srgbClr val="0070C0"/>
                </a:solidFill>
                <a:cs typeface="Source Sans Pro Light"/>
              </a:rPr>
              <a:t>  </a:t>
            </a:r>
            <a:r>
              <a:rPr lang="en-US" sz="3600" i="1" spc="-5" dirty="0" err="1">
                <a:solidFill>
                  <a:srgbClr val="0070C0"/>
                </a:solidFill>
                <a:cs typeface="Source Sans Pro Light"/>
              </a:rPr>
              <a:t>của</a:t>
            </a:r>
            <a:r>
              <a:rPr lang="en-US" sz="3600" i="1" spc="-5" dirty="0">
                <a:solidFill>
                  <a:srgbClr val="0070C0"/>
                </a:solidFill>
                <a:cs typeface="Source Sans Pro Light"/>
              </a:rPr>
              <a:t>  OPEN  </a:t>
            </a:r>
            <a:r>
              <a:rPr lang="en-US" sz="3600" i="1" spc="-5" dirty="0" err="1">
                <a:solidFill>
                  <a:srgbClr val="0070C0"/>
                </a:solidFill>
                <a:cs typeface="Source Sans Pro Light"/>
              </a:rPr>
              <a:t>ra</a:t>
            </a:r>
            <a:r>
              <a:rPr lang="en-US" sz="3600" i="1" spc="-5" dirty="0">
                <a:solidFill>
                  <a:srgbClr val="0070C0"/>
                </a:solidFill>
                <a:cs typeface="Source Sans Pro Light"/>
              </a:rPr>
              <a:t>  </a:t>
            </a:r>
            <a:r>
              <a:rPr lang="en-US" sz="3600" i="1" spc="-5" dirty="0" err="1">
                <a:solidFill>
                  <a:srgbClr val="0070C0"/>
                </a:solidFill>
                <a:cs typeface="Source Sans Pro Light"/>
              </a:rPr>
              <a:t>khỏi</a:t>
            </a:r>
            <a:r>
              <a:rPr lang="en-US" sz="3600" i="1" spc="-5" dirty="0">
                <a:solidFill>
                  <a:srgbClr val="0070C0"/>
                </a:solidFill>
                <a:cs typeface="Source Sans Pro Light"/>
              </a:rPr>
              <a:t>  Queue</a:t>
            </a:r>
          </a:p>
          <a:p>
            <a:pPr marL="1040765" marR="5080" lvl="1" indent="-571500" algn="just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en-US" sz="3600" i="1" spc="-5" dirty="0" err="1">
                <a:solidFill>
                  <a:srgbClr val="0070C0"/>
                </a:solidFill>
                <a:cs typeface="Source Sans Pro Light"/>
              </a:rPr>
              <a:t>Đưa</a:t>
            </a:r>
            <a:r>
              <a:rPr lang="en-US" sz="3600" i="1" spc="-5" dirty="0">
                <a:solidFill>
                  <a:srgbClr val="0070C0"/>
                </a:solidFill>
                <a:cs typeface="Source Sans Pro Light"/>
              </a:rPr>
              <a:t>  1  </a:t>
            </a:r>
            <a:r>
              <a:rPr lang="en-US" sz="3600" i="1" spc="-5" dirty="0" err="1">
                <a:solidFill>
                  <a:srgbClr val="0070C0"/>
                </a:solidFill>
                <a:cs typeface="Source Sans Pro Light"/>
              </a:rPr>
              <a:t>nút</a:t>
            </a:r>
            <a:r>
              <a:rPr lang="en-US" sz="3600" i="1" spc="-5" dirty="0">
                <a:solidFill>
                  <a:srgbClr val="0070C0"/>
                </a:solidFill>
                <a:cs typeface="Source Sans Pro Light"/>
              </a:rPr>
              <a:t>  </a:t>
            </a:r>
            <a:r>
              <a:rPr lang="en-US" sz="3600" i="1" spc="-5" dirty="0" err="1">
                <a:solidFill>
                  <a:srgbClr val="0070C0"/>
                </a:solidFill>
                <a:cs typeface="Source Sans Pro Light"/>
              </a:rPr>
              <a:t>vào</a:t>
            </a:r>
            <a:r>
              <a:rPr lang="en-US" sz="3600" i="1" spc="-5" dirty="0">
                <a:solidFill>
                  <a:srgbClr val="0070C0"/>
                </a:solidFill>
                <a:cs typeface="Source Sans Pro Light"/>
              </a:rPr>
              <a:t>  </a:t>
            </a:r>
            <a:r>
              <a:rPr lang="en-US" sz="3600" i="1" spc="-5" dirty="0" err="1">
                <a:solidFill>
                  <a:srgbClr val="0070C0"/>
                </a:solidFill>
                <a:cs typeface="Source Sans Pro Light"/>
              </a:rPr>
              <a:t>cuối</a:t>
            </a:r>
            <a:r>
              <a:rPr lang="en-US" sz="3600" i="1" spc="-5" dirty="0">
                <a:solidFill>
                  <a:srgbClr val="0070C0"/>
                </a:solidFill>
                <a:cs typeface="Source Sans Pro Light"/>
              </a:rPr>
              <a:t>  OPEN</a:t>
            </a:r>
          </a:p>
          <a:p>
            <a:pPr marL="1040765" marR="5080" lvl="1" indent="-571500" algn="just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en-US" sz="3600" i="1" spc="-5" dirty="0" err="1">
                <a:solidFill>
                  <a:srgbClr val="0070C0"/>
                </a:solidFill>
                <a:cs typeface="Source Sans Pro Light"/>
              </a:rPr>
              <a:t>Không</a:t>
            </a:r>
            <a:r>
              <a:rPr lang="en-US" sz="3600" i="1" spc="-5" dirty="0">
                <a:solidFill>
                  <a:srgbClr val="0070C0"/>
                </a:solidFill>
                <a:cs typeface="Source Sans Pro Light"/>
              </a:rPr>
              <a:t>  </a:t>
            </a:r>
            <a:r>
              <a:rPr lang="en-US" sz="3600" i="1" spc="-5" dirty="0" err="1">
                <a:solidFill>
                  <a:srgbClr val="0070C0"/>
                </a:solidFill>
                <a:cs typeface="Source Sans Pro Light"/>
              </a:rPr>
              <a:t>đưa</a:t>
            </a:r>
            <a:r>
              <a:rPr lang="en-US" sz="3600" i="1" spc="-5" dirty="0">
                <a:solidFill>
                  <a:srgbClr val="0070C0"/>
                </a:solidFill>
                <a:cs typeface="Source Sans Pro Light"/>
              </a:rPr>
              <a:t>  </a:t>
            </a:r>
            <a:r>
              <a:rPr lang="en-US" sz="3600" i="1" spc="-5" dirty="0" err="1">
                <a:solidFill>
                  <a:srgbClr val="0070C0"/>
                </a:solidFill>
                <a:cs typeface="Source Sans Pro Light"/>
              </a:rPr>
              <a:t>nút</a:t>
            </a:r>
            <a:r>
              <a:rPr lang="en-US" sz="3600" i="1" spc="-5" dirty="0">
                <a:solidFill>
                  <a:srgbClr val="0070C0"/>
                </a:solidFill>
                <a:cs typeface="Source Sans Pro Light"/>
              </a:rPr>
              <a:t>  </a:t>
            </a:r>
            <a:r>
              <a:rPr lang="en-US" sz="3600" i="1" spc="-5" dirty="0" err="1">
                <a:solidFill>
                  <a:srgbClr val="0070C0"/>
                </a:solidFill>
                <a:cs typeface="Source Sans Pro Light"/>
              </a:rPr>
              <a:t>đã</a:t>
            </a:r>
            <a:r>
              <a:rPr lang="en-US" sz="3600" i="1" spc="-5" dirty="0">
                <a:solidFill>
                  <a:srgbClr val="0070C0"/>
                </a:solidFill>
                <a:cs typeface="Source Sans Pro Light"/>
              </a:rPr>
              <a:t>  </a:t>
            </a:r>
            <a:r>
              <a:rPr lang="en-US" sz="3600" i="1" spc="-5" dirty="0" err="1">
                <a:solidFill>
                  <a:srgbClr val="0070C0"/>
                </a:solidFill>
                <a:cs typeface="Source Sans Pro Light"/>
              </a:rPr>
              <a:t>duyệt</a:t>
            </a:r>
            <a:r>
              <a:rPr lang="en-US" sz="3600" i="1" spc="-5" dirty="0">
                <a:solidFill>
                  <a:srgbClr val="0070C0"/>
                </a:solidFill>
                <a:cs typeface="Source Sans Pro Light"/>
              </a:rPr>
              <a:t>/</a:t>
            </a:r>
            <a:r>
              <a:rPr lang="en-US" sz="3600" i="1" spc="-5" dirty="0" err="1">
                <a:solidFill>
                  <a:srgbClr val="0070C0"/>
                </a:solidFill>
                <a:cs typeface="Source Sans Pro Light"/>
              </a:rPr>
              <a:t>hoặc</a:t>
            </a:r>
            <a:r>
              <a:rPr lang="en-US" sz="3600" i="1" spc="-5" dirty="0">
                <a:solidFill>
                  <a:srgbClr val="0070C0"/>
                </a:solidFill>
                <a:cs typeface="Source Sans Pro Light"/>
              </a:rPr>
              <a:t>  </a:t>
            </a:r>
            <a:r>
              <a:rPr lang="en-US" sz="3600" i="1" spc="-5" dirty="0" err="1">
                <a:solidFill>
                  <a:srgbClr val="0070C0"/>
                </a:solidFill>
                <a:cs typeface="Source Sans Pro Light"/>
              </a:rPr>
              <a:t>đã</a:t>
            </a:r>
            <a:r>
              <a:rPr lang="en-US" sz="3600" i="1" spc="-5" dirty="0">
                <a:solidFill>
                  <a:srgbClr val="0070C0"/>
                </a:solidFill>
                <a:cs typeface="Source Sans Pro Light"/>
              </a:rPr>
              <a:t>  </a:t>
            </a:r>
            <a:r>
              <a:rPr lang="en-US" sz="3600" i="1" spc="-5" dirty="0" err="1">
                <a:solidFill>
                  <a:srgbClr val="0070C0"/>
                </a:solidFill>
                <a:cs typeface="Source Sans Pro Light"/>
              </a:rPr>
              <a:t>có</a:t>
            </a:r>
            <a:r>
              <a:rPr lang="en-US" sz="3600" i="1" spc="-5" dirty="0">
                <a:solidFill>
                  <a:srgbClr val="0070C0"/>
                </a:solidFill>
                <a:cs typeface="Source Sans Pro Light"/>
              </a:rPr>
              <a:t>  </a:t>
            </a:r>
            <a:r>
              <a:rPr lang="en-US" sz="3600" i="1" spc="-5" dirty="0" err="1">
                <a:solidFill>
                  <a:srgbClr val="0070C0"/>
                </a:solidFill>
                <a:cs typeface="Source Sans Pro Light"/>
              </a:rPr>
              <a:t>vào</a:t>
            </a:r>
            <a:r>
              <a:rPr lang="en-US" sz="3600" i="1" spc="-5" dirty="0">
                <a:solidFill>
                  <a:srgbClr val="0070C0"/>
                </a:solidFill>
                <a:cs typeface="Source Sans Pro Light"/>
              </a:rPr>
              <a:t>  Queue</a:t>
            </a:r>
          </a:p>
          <a:p>
            <a:pPr marL="1040765" marR="5080" lvl="1" indent="-571500" algn="just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en-US" sz="3600" i="1" spc="-5" dirty="0">
                <a:solidFill>
                  <a:srgbClr val="0070C0"/>
                </a:solidFill>
                <a:cs typeface="Source Sans Pro Light"/>
              </a:rPr>
              <a:t>Khi  </a:t>
            </a:r>
            <a:r>
              <a:rPr lang="en-US" sz="3600" i="1" spc="-5" dirty="0" err="1">
                <a:solidFill>
                  <a:srgbClr val="0070C0"/>
                </a:solidFill>
                <a:cs typeface="Source Sans Pro Light"/>
              </a:rPr>
              <a:t>thêm</a:t>
            </a:r>
            <a:r>
              <a:rPr lang="en-US" sz="3600" i="1" spc="-5" dirty="0">
                <a:solidFill>
                  <a:srgbClr val="0070C0"/>
                </a:solidFill>
                <a:cs typeface="Source Sans Pro Light"/>
              </a:rPr>
              <a:t>  </a:t>
            </a:r>
            <a:r>
              <a:rPr lang="en-US" sz="3600" i="1" spc="-5" dirty="0" err="1">
                <a:solidFill>
                  <a:srgbClr val="0070C0"/>
                </a:solidFill>
                <a:cs typeface="Source Sans Pro Light"/>
              </a:rPr>
              <a:t>dựa</a:t>
            </a:r>
            <a:r>
              <a:rPr lang="en-US" sz="3600" i="1" spc="-5" dirty="0">
                <a:solidFill>
                  <a:srgbClr val="0070C0"/>
                </a:solidFill>
                <a:cs typeface="Source Sans Pro Light"/>
              </a:rPr>
              <a:t>  </a:t>
            </a:r>
            <a:r>
              <a:rPr lang="en-US" sz="3600" i="1" spc="-5" dirty="0" err="1">
                <a:solidFill>
                  <a:srgbClr val="0070C0"/>
                </a:solidFill>
                <a:cs typeface="Source Sans Pro Light"/>
              </a:rPr>
              <a:t>theo</a:t>
            </a:r>
            <a:r>
              <a:rPr lang="en-US" sz="3600" i="1" spc="-5" dirty="0">
                <a:solidFill>
                  <a:srgbClr val="0070C0"/>
                </a:solidFill>
                <a:cs typeface="Source Sans Pro Light"/>
              </a:rPr>
              <a:t>  </a:t>
            </a:r>
            <a:r>
              <a:rPr lang="en-US" sz="3600" i="1" spc="-5" dirty="0" err="1">
                <a:solidFill>
                  <a:srgbClr val="0070C0"/>
                </a:solidFill>
                <a:cs typeface="Source Sans Pro Light"/>
              </a:rPr>
              <a:t>thứ</a:t>
            </a:r>
            <a:r>
              <a:rPr lang="en-US" sz="3600" i="1" spc="-5" dirty="0">
                <a:solidFill>
                  <a:srgbClr val="0070C0"/>
                </a:solidFill>
                <a:cs typeface="Source Sans Pro Light"/>
              </a:rPr>
              <a:t>  </a:t>
            </a:r>
            <a:r>
              <a:rPr lang="en-US" sz="3600" i="1" spc="-5" dirty="0" err="1">
                <a:solidFill>
                  <a:srgbClr val="0070C0"/>
                </a:solidFill>
                <a:cs typeface="Source Sans Pro Light"/>
              </a:rPr>
              <a:t>tự</a:t>
            </a:r>
            <a:r>
              <a:rPr lang="en-US" sz="3600" i="1" spc="-5" dirty="0">
                <a:solidFill>
                  <a:srgbClr val="0070C0"/>
                </a:solidFill>
                <a:cs typeface="Source Sans Pro Light"/>
              </a:rPr>
              <a:t>  </a:t>
            </a:r>
            <a:r>
              <a:rPr lang="en-US" sz="3600" i="1" spc="-5" dirty="0" err="1">
                <a:solidFill>
                  <a:srgbClr val="0070C0"/>
                </a:solidFill>
                <a:cs typeface="Source Sans Pro Light"/>
              </a:rPr>
              <a:t>alphaB</a:t>
            </a:r>
            <a:endParaRPr lang="vi-VN" sz="3600" i="1" spc="-5" dirty="0">
              <a:solidFill>
                <a:srgbClr val="0070C0"/>
              </a:solidFill>
              <a:cs typeface="Source Sans Pro Light"/>
            </a:endParaRPr>
          </a:p>
        </p:txBody>
      </p:sp>
    </p:spTree>
    <p:extLst>
      <p:ext uri="{BB962C8B-B14F-4D97-AF65-F5344CB8AC3E}">
        <p14:creationId xmlns:p14="http://schemas.microsoft.com/office/powerpoint/2010/main" val="922902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4029" y="0"/>
            <a:ext cx="19010313" cy="1112119"/>
          </a:xfrm>
          <a:custGeom>
            <a:avLst/>
            <a:gdLst/>
            <a:ahLst/>
            <a:cxnLst/>
            <a:rect l="l" t="t" r="r" b="b"/>
            <a:pathLst>
              <a:path w="1892300" h="440055">
                <a:moveTo>
                  <a:pt x="0" y="439737"/>
                </a:moveTo>
                <a:lnTo>
                  <a:pt x="1892300" y="439737"/>
                </a:lnTo>
                <a:lnTo>
                  <a:pt x="1892300" y="0"/>
                </a:lnTo>
                <a:lnTo>
                  <a:pt x="0" y="0"/>
                </a:lnTo>
                <a:lnTo>
                  <a:pt x="0" y="439737"/>
                </a:lnTo>
                <a:close/>
              </a:path>
            </a:pathLst>
          </a:custGeom>
          <a:solidFill>
            <a:srgbClr val="009E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18356" y="317499"/>
            <a:ext cx="171450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vi-VN" sz="4400" spc="-10" dirty="0">
                <a:solidFill>
                  <a:srgbClr val="FFFFFF"/>
                </a:solidFill>
                <a:cs typeface="Source Sans Pro Light"/>
              </a:rPr>
              <a:t>Chương  2.  BÀI  TOÁN  VÀ  PHƯƠNG  PHÁP  TÌM  KIẾM  LỜI  GIẢI</a:t>
            </a:r>
            <a:endParaRPr lang="vi-VN" sz="4400" dirty="0">
              <a:cs typeface="Source Sans Pro Light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036406" y="1149485"/>
            <a:ext cx="12405192" cy="873700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83565" marR="5080" indent="-571500" algn="just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vi-VN" sz="4400" b="0" i="0" dirty="0">
                <a:solidFill>
                  <a:srgbClr val="374151"/>
                </a:solidFill>
                <a:effectLst/>
                <a:latin typeface="Be Vietnam Pro" pitchFamily="2" charset="77"/>
              </a:rPr>
              <a:t>Bài  toán  đổ  dầu  có  nguồn  gốc  từ  bài  toán  “Die  Hard  3  Puzzle”,  xuất  hiện  trong  bộ  phim  "Die  Hard  with  a  Vengeance"  năm  1995.  Trong  bài  toán  này,  nhân  vật  chính  phải  sử  dụng  hai  thùng  có  dung  tích  3  gallon  và  5  gallon  để  đổ  được  chính  xác  4  gallon  dầu.  Bài  toán  này  đã  tạo  ra  sự  quan  tâm  và  thách  thức  về  khả  năng  tư  duy  tìm  kiếm  và  giải  quyết  vấn  đề.</a:t>
            </a:r>
            <a:endParaRPr lang="vi-VN" sz="4400" spc="-5" dirty="0">
              <a:latin typeface="Be Vietnam Pro" pitchFamily="2" charset="77"/>
              <a:cs typeface="Source Sans Pro Ligh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77C0B3-B6DC-72B9-C547-14A12127285C}"/>
              </a:ext>
            </a:extLst>
          </p:cNvPr>
          <p:cNvSpPr txBox="1"/>
          <p:nvPr/>
        </p:nvSpPr>
        <p:spPr>
          <a:xfrm>
            <a:off x="7239002" y="9818857"/>
            <a:ext cx="9505506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>
                <a:hlinkClick r:id="rId3"/>
              </a:rPr>
              <a:t>diehard.htm  (tamu.edu)</a:t>
            </a:r>
            <a:endParaRPr lang="en-VN" sz="44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AEC1C1F-BC8D-5364-9023-A7772C7D1C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29556" y="1509905"/>
            <a:ext cx="4153174" cy="3409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C4FF99D-ECE1-AEC2-F2F3-350F1F1BC0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34005" y="5317013"/>
            <a:ext cx="3429351" cy="4986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54088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1" y="0"/>
            <a:ext cx="19010313" cy="1112119"/>
          </a:xfrm>
          <a:custGeom>
            <a:avLst/>
            <a:gdLst/>
            <a:ahLst/>
            <a:cxnLst/>
            <a:rect l="l" t="t" r="r" b="b"/>
            <a:pathLst>
              <a:path w="1892300" h="440055">
                <a:moveTo>
                  <a:pt x="0" y="439737"/>
                </a:moveTo>
                <a:lnTo>
                  <a:pt x="1892300" y="439737"/>
                </a:lnTo>
                <a:lnTo>
                  <a:pt x="1892300" y="0"/>
                </a:lnTo>
                <a:lnTo>
                  <a:pt x="0" y="0"/>
                </a:lnTo>
                <a:lnTo>
                  <a:pt x="0" y="439737"/>
                </a:lnTo>
                <a:close/>
              </a:path>
            </a:pathLst>
          </a:custGeom>
          <a:solidFill>
            <a:srgbClr val="009E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18356" y="317499"/>
            <a:ext cx="171450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vi-VN" sz="4400" spc="-10" dirty="0">
                <a:solidFill>
                  <a:srgbClr val="FFFFFF"/>
                </a:solidFill>
                <a:cs typeface="Source Sans Pro Light"/>
              </a:rPr>
              <a:t>Chương  2.  BÀI  TOÁN  VÀ  PHƯƠNG  PHÁP  TÌM  KIẾM  LỜI  GIẢI</a:t>
            </a:r>
            <a:endParaRPr lang="vi-VN" sz="4400" dirty="0">
              <a:cs typeface="Source Sans Pro Light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522CD6F9-FAAB-EBF2-2F61-7ECBAB9ACB1A}"/>
              </a:ext>
            </a:extLst>
          </p:cNvPr>
          <p:cNvSpPr/>
          <p:nvPr/>
        </p:nvSpPr>
        <p:spPr>
          <a:xfrm>
            <a:off x="-1" y="1124818"/>
            <a:ext cx="18572957" cy="1000863"/>
          </a:xfrm>
          <a:custGeom>
            <a:avLst/>
            <a:gdLst>
              <a:gd name="connsiteX0" fmla="*/ 0 w 19044896"/>
              <a:gd name="connsiteY0" fmla="*/ 0 h 814838"/>
              <a:gd name="connsiteX1" fmla="*/ 17382432 w 19044896"/>
              <a:gd name="connsiteY1" fmla="*/ 0 h 814838"/>
              <a:gd name="connsiteX2" fmla="*/ 18288000 w 19044896"/>
              <a:gd name="connsiteY2" fmla="*/ 0 h 814838"/>
              <a:gd name="connsiteX3" fmla="*/ 18726162 w 19044896"/>
              <a:gd name="connsiteY3" fmla="*/ 0 h 814838"/>
              <a:gd name="connsiteX4" fmla="*/ 19044896 w 19044896"/>
              <a:gd name="connsiteY4" fmla="*/ 407419 h 814838"/>
              <a:gd name="connsiteX5" fmla="*/ 18726162 w 19044896"/>
              <a:gd name="connsiteY5" fmla="*/ 814838 h 814838"/>
              <a:gd name="connsiteX6" fmla="*/ 18288000 w 19044896"/>
              <a:gd name="connsiteY6" fmla="*/ 814838 h 814838"/>
              <a:gd name="connsiteX7" fmla="*/ 17382432 w 19044896"/>
              <a:gd name="connsiteY7" fmla="*/ 814838 h 814838"/>
              <a:gd name="connsiteX8" fmla="*/ 0 w 19044896"/>
              <a:gd name="connsiteY8" fmla="*/ 814838 h 814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044896" h="814838">
                <a:moveTo>
                  <a:pt x="0" y="0"/>
                </a:moveTo>
                <a:lnTo>
                  <a:pt x="17382432" y="0"/>
                </a:lnTo>
                <a:lnTo>
                  <a:pt x="18288000" y="0"/>
                </a:lnTo>
                <a:lnTo>
                  <a:pt x="18726162" y="0"/>
                </a:lnTo>
                <a:cubicBezTo>
                  <a:pt x="18902178" y="0"/>
                  <a:pt x="19044896" y="182396"/>
                  <a:pt x="19044896" y="407419"/>
                </a:cubicBezTo>
                <a:cubicBezTo>
                  <a:pt x="19044896" y="632443"/>
                  <a:pt x="18902178" y="814838"/>
                  <a:pt x="18726162" y="814838"/>
                </a:cubicBezTo>
                <a:lnTo>
                  <a:pt x="18288000" y="814838"/>
                </a:lnTo>
                <a:lnTo>
                  <a:pt x="17382432" y="814838"/>
                </a:lnTo>
                <a:lnTo>
                  <a:pt x="0" y="814838"/>
                </a:lnTo>
                <a:close/>
              </a:path>
            </a:pathLst>
          </a:custGeom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object 20">
            <a:extLst>
              <a:ext uri="{FF2B5EF4-FFF2-40B4-BE49-F238E27FC236}">
                <a16:creationId xmlns:a16="http://schemas.microsoft.com/office/drawing/2014/main" id="{741827C7-EE84-B4FC-9E5C-303839CC7A00}"/>
              </a:ext>
            </a:extLst>
          </p:cNvPr>
          <p:cNvSpPr txBox="1"/>
          <p:nvPr/>
        </p:nvSpPr>
        <p:spPr>
          <a:xfrm>
            <a:off x="757564" y="1179062"/>
            <a:ext cx="17205792" cy="81483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83565" marR="5080" indent="-571500" algn="just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en-US" sz="4400" spc="-5" dirty="0" err="1">
                <a:cs typeface="Source Sans Pro Light"/>
              </a:rPr>
              <a:t>Tìm</a:t>
            </a:r>
            <a:r>
              <a:rPr lang="en-US" sz="4400" spc="-5" dirty="0">
                <a:cs typeface="Source Sans Pro Light"/>
              </a:rPr>
              <a:t>  </a:t>
            </a:r>
            <a:r>
              <a:rPr lang="en-US" sz="4400" spc="-5" dirty="0" err="1">
                <a:cs typeface="Source Sans Pro Light"/>
              </a:rPr>
              <a:t>kiếm</a:t>
            </a:r>
            <a:r>
              <a:rPr lang="en-US" sz="4400" spc="-5" dirty="0">
                <a:cs typeface="Source Sans Pro Light"/>
              </a:rPr>
              <a:t>  </a:t>
            </a:r>
            <a:r>
              <a:rPr lang="en-US" sz="4400" spc="-5" dirty="0" err="1">
                <a:cs typeface="Source Sans Pro Light"/>
              </a:rPr>
              <a:t>theo</a:t>
            </a:r>
            <a:r>
              <a:rPr lang="en-US" sz="4400" spc="-5" dirty="0">
                <a:cs typeface="Source Sans Pro Light"/>
              </a:rPr>
              <a:t>  </a:t>
            </a:r>
            <a:r>
              <a:rPr lang="en-US" sz="4400" spc="-5" dirty="0" err="1">
                <a:cs typeface="Source Sans Pro Light"/>
              </a:rPr>
              <a:t>chiều</a:t>
            </a:r>
            <a:r>
              <a:rPr lang="en-US" sz="4400" spc="-5" dirty="0">
                <a:cs typeface="Source Sans Pro Light"/>
              </a:rPr>
              <a:t>  </a:t>
            </a:r>
            <a:r>
              <a:rPr lang="en-US" sz="4400" spc="-5" dirty="0" err="1">
                <a:cs typeface="Source Sans Pro Light"/>
              </a:rPr>
              <a:t>rộng</a:t>
            </a:r>
            <a:r>
              <a:rPr lang="en-US" sz="4400" spc="-5" dirty="0">
                <a:cs typeface="Source Sans Pro Light"/>
              </a:rPr>
              <a:t>  (Breath  First  Search)</a:t>
            </a:r>
            <a:endParaRPr lang="vi-VN" sz="4400" spc="-5" dirty="0">
              <a:cs typeface="Source Sans Pro Ligh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890CFE-4D8A-82DF-F77A-665CB19EA129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8655" y="2125681"/>
            <a:ext cx="7162800" cy="425377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2ED323C-4DB9-5209-B32B-D4269FAE2A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81655" y="5771809"/>
            <a:ext cx="5105400" cy="483774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0632DC2-8C90-C8EE-BD9A-13085C2EC6EA}"/>
              </a:ext>
            </a:extLst>
          </p:cNvPr>
          <p:cNvSpPr txBox="1"/>
          <p:nvPr/>
        </p:nvSpPr>
        <p:spPr>
          <a:xfrm>
            <a:off x="639945" y="2210346"/>
            <a:ext cx="8354497" cy="618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VN" sz="3600" dirty="0">
                <a:effectLst/>
                <a:latin typeface="Monaco" pitchFamily="2" charset="77"/>
              </a:rPr>
              <a:t>10</a:t>
            </a:r>
          </a:p>
          <a:p>
            <a:r>
              <a:rPr lang="en-VN" sz="36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Monaco" pitchFamily="2" charset="77"/>
              </a:rPr>
              <a:t>0</a:t>
            </a:r>
            <a:r>
              <a:rPr lang="en-VN" sz="3600" dirty="0">
                <a:effectLst/>
                <a:latin typeface="Monaco" pitchFamily="2" charset="77"/>
              </a:rPr>
              <a:t>  1  1  1  </a:t>
            </a:r>
            <a:r>
              <a:rPr lang="en-VN" sz="3600" dirty="0">
                <a:solidFill>
                  <a:schemeClr val="bg1">
                    <a:lumMod val="65000"/>
                  </a:schemeClr>
                </a:solidFill>
                <a:effectLst/>
                <a:latin typeface="Monaco" pitchFamily="2" charset="77"/>
              </a:rPr>
              <a:t>0  0  0  0  0  0</a:t>
            </a:r>
          </a:p>
          <a:p>
            <a:r>
              <a:rPr lang="en-VN" sz="3600" dirty="0">
                <a:effectLst/>
                <a:latin typeface="Monaco" pitchFamily="2" charset="77"/>
              </a:rPr>
              <a:t>1  </a:t>
            </a:r>
            <a:r>
              <a:rPr lang="en-VN" sz="3600" dirty="0">
                <a:solidFill>
                  <a:schemeClr val="bg1">
                    <a:lumMod val="65000"/>
                  </a:schemeClr>
                </a:solidFill>
                <a:effectLst/>
                <a:latin typeface="Monaco" pitchFamily="2" charset="77"/>
              </a:rPr>
              <a:t>0  0  0  </a:t>
            </a:r>
            <a:r>
              <a:rPr lang="en-VN" sz="3600" dirty="0">
                <a:effectLst/>
                <a:latin typeface="Monaco" pitchFamily="2" charset="77"/>
              </a:rPr>
              <a:t>1  1  </a:t>
            </a:r>
            <a:r>
              <a:rPr lang="en-VN" sz="3600" dirty="0">
                <a:solidFill>
                  <a:schemeClr val="bg1">
                    <a:lumMod val="65000"/>
                  </a:schemeClr>
                </a:solidFill>
                <a:effectLst/>
                <a:latin typeface="Monaco" pitchFamily="2" charset="77"/>
              </a:rPr>
              <a:t>0  0  0  0</a:t>
            </a:r>
          </a:p>
          <a:p>
            <a:r>
              <a:rPr lang="en-VN" sz="3600" dirty="0">
                <a:effectLst/>
                <a:latin typeface="Monaco" pitchFamily="2" charset="77"/>
              </a:rPr>
              <a:t>1  </a:t>
            </a:r>
            <a:r>
              <a:rPr lang="en-VN" sz="3600" dirty="0">
                <a:solidFill>
                  <a:schemeClr val="bg1">
                    <a:lumMod val="65000"/>
                  </a:schemeClr>
                </a:solidFill>
                <a:effectLst/>
                <a:latin typeface="Monaco" pitchFamily="2" charset="77"/>
              </a:rPr>
              <a:t>0  0  0  0  </a:t>
            </a:r>
            <a:r>
              <a:rPr lang="en-VN" sz="3600" dirty="0">
                <a:effectLst/>
                <a:latin typeface="Monaco" pitchFamily="2" charset="77"/>
              </a:rPr>
              <a:t>1  1  </a:t>
            </a:r>
            <a:r>
              <a:rPr lang="en-VN" sz="3600" dirty="0">
                <a:solidFill>
                  <a:schemeClr val="bg1">
                    <a:lumMod val="65000"/>
                  </a:schemeClr>
                </a:solidFill>
                <a:effectLst/>
                <a:latin typeface="Monaco" pitchFamily="2" charset="77"/>
              </a:rPr>
              <a:t>0  0  0</a:t>
            </a:r>
          </a:p>
          <a:p>
            <a:r>
              <a:rPr lang="en-VN" sz="3600" dirty="0">
                <a:effectLst/>
                <a:latin typeface="Monaco" pitchFamily="2" charset="77"/>
              </a:rPr>
              <a:t>1  </a:t>
            </a:r>
            <a:r>
              <a:rPr lang="en-VN" sz="3600" dirty="0">
                <a:solidFill>
                  <a:schemeClr val="bg1">
                    <a:lumMod val="65000"/>
                  </a:schemeClr>
                </a:solidFill>
                <a:effectLst/>
                <a:latin typeface="Monaco" pitchFamily="2" charset="77"/>
              </a:rPr>
              <a:t>0  0  0  0  0  0  0  0  0 </a:t>
            </a:r>
          </a:p>
          <a:p>
            <a:r>
              <a:rPr lang="en-VN" sz="36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Monaco" pitchFamily="2" charset="77"/>
              </a:rPr>
              <a:t>0</a:t>
            </a:r>
            <a:r>
              <a:rPr lang="en-VN" sz="3600" dirty="0">
                <a:effectLst/>
                <a:latin typeface="Monaco" pitchFamily="2" charset="77"/>
              </a:rPr>
              <a:t>  1  </a:t>
            </a:r>
            <a:r>
              <a:rPr lang="en-VN" sz="3600" dirty="0">
                <a:solidFill>
                  <a:schemeClr val="bg1">
                    <a:lumMod val="65000"/>
                  </a:schemeClr>
                </a:solidFill>
                <a:effectLst/>
                <a:latin typeface="Monaco" pitchFamily="2" charset="77"/>
              </a:rPr>
              <a:t>0  0  0  0  0  </a:t>
            </a:r>
            <a:r>
              <a:rPr lang="en-VN" sz="3600" dirty="0">
                <a:effectLst/>
                <a:latin typeface="Monaco" pitchFamily="2" charset="77"/>
              </a:rPr>
              <a:t>1  1  </a:t>
            </a:r>
            <a:r>
              <a:rPr lang="en-VN" sz="3600" dirty="0">
                <a:solidFill>
                  <a:schemeClr val="bg1">
                    <a:lumMod val="65000"/>
                  </a:schemeClr>
                </a:solidFill>
                <a:effectLst/>
                <a:latin typeface="Monaco" pitchFamily="2" charset="77"/>
              </a:rPr>
              <a:t>0</a:t>
            </a:r>
          </a:p>
          <a:p>
            <a:r>
              <a:rPr lang="en-VN" sz="36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Monaco" pitchFamily="2" charset="77"/>
              </a:rPr>
              <a:t>0</a:t>
            </a:r>
            <a:r>
              <a:rPr lang="en-VN" sz="3600" dirty="0">
                <a:effectLst/>
                <a:latin typeface="Monaco" pitchFamily="2" charset="77"/>
              </a:rPr>
              <a:t>  1  1  </a:t>
            </a:r>
            <a:r>
              <a:rPr lang="en-VN" sz="3600" dirty="0">
                <a:solidFill>
                  <a:schemeClr val="bg1">
                    <a:lumMod val="65000"/>
                  </a:schemeClr>
                </a:solidFill>
                <a:effectLst/>
                <a:latin typeface="Monaco" pitchFamily="2" charset="77"/>
              </a:rPr>
              <a:t>0  0  0  0  0  0  0</a:t>
            </a:r>
          </a:p>
          <a:p>
            <a:r>
              <a:rPr lang="en-VN" sz="3600" dirty="0">
                <a:solidFill>
                  <a:schemeClr val="bg1">
                    <a:lumMod val="65000"/>
                  </a:schemeClr>
                </a:solidFill>
                <a:effectLst/>
                <a:latin typeface="Monaco" pitchFamily="2" charset="77"/>
              </a:rPr>
              <a:t>0  0  </a:t>
            </a:r>
            <a:r>
              <a:rPr lang="en-VN" sz="3600" dirty="0">
                <a:effectLst/>
                <a:latin typeface="Monaco" pitchFamily="2" charset="77"/>
              </a:rPr>
              <a:t>1  </a:t>
            </a:r>
            <a:r>
              <a:rPr lang="en-VN" sz="3600" dirty="0">
                <a:solidFill>
                  <a:schemeClr val="bg1">
                    <a:lumMod val="65000"/>
                  </a:schemeClr>
                </a:solidFill>
                <a:effectLst/>
                <a:latin typeface="Monaco" pitchFamily="2" charset="77"/>
              </a:rPr>
              <a:t>0  0  0  0  0  0  0</a:t>
            </a:r>
          </a:p>
          <a:p>
            <a:r>
              <a:rPr lang="en-VN" sz="36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Monaco" pitchFamily="2" charset="77"/>
              </a:rPr>
              <a:t>0  0  0  0  </a:t>
            </a:r>
            <a:r>
              <a:rPr lang="en-VN" sz="3600" dirty="0">
                <a:effectLst/>
                <a:latin typeface="Monaco" pitchFamily="2" charset="77"/>
              </a:rPr>
              <a:t>1</a:t>
            </a:r>
            <a:r>
              <a:rPr lang="en-VN" sz="3600" dirty="0">
                <a:solidFill>
                  <a:schemeClr val="bg1">
                    <a:lumMod val="65000"/>
                  </a:schemeClr>
                </a:solidFill>
                <a:effectLst/>
                <a:latin typeface="Monaco" pitchFamily="2" charset="77"/>
              </a:rPr>
              <a:t>  0  0  0  0  0</a:t>
            </a:r>
          </a:p>
          <a:p>
            <a:r>
              <a:rPr lang="en-VN" sz="36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Monaco" pitchFamily="2" charset="77"/>
              </a:rPr>
              <a:t>0  0  0  0  </a:t>
            </a:r>
            <a:r>
              <a:rPr lang="en-VN" sz="3600" dirty="0">
                <a:effectLst/>
                <a:latin typeface="Monaco" pitchFamily="2" charset="77"/>
              </a:rPr>
              <a:t>1  </a:t>
            </a:r>
            <a:r>
              <a:rPr lang="en-VN" sz="3600" dirty="0">
                <a:solidFill>
                  <a:schemeClr val="bg1">
                    <a:lumMod val="65000"/>
                  </a:schemeClr>
                </a:solidFill>
                <a:effectLst/>
                <a:latin typeface="Monaco" pitchFamily="2" charset="77"/>
              </a:rPr>
              <a:t>0  0  0  0  0</a:t>
            </a:r>
          </a:p>
          <a:p>
            <a:r>
              <a:rPr lang="en-VN" sz="36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Monaco" pitchFamily="2" charset="77"/>
              </a:rPr>
              <a:t>0  0  0  0  0  </a:t>
            </a:r>
            <a:r>
              <a:rPr lang="en-VN" sz="3600" dirty="0">
                <a:effectLst/>
                <a:latin typeface="Monaco" pitchFamily="2" charset="77"/>
              </a:rPr>
              <a:t>1  </a:t>
            </a:r>
            <a:r>
              <a:rPr lang="en-VN" sz="36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Monaco" pitchFamily="2" charset="77"/>
              </a:rPr>
              <a:t>0  0  0  0</a:t>
            </a:r>
          </a:p>
        </p:txBody>
      </p:sp>
      <p:graphicFrame>
        <p:nvGraphicFramePr>
          <p:cNvPr id="12" name="Table 12">
            <a:extLst>
              <a:ext uri="{FF2B5EF4-FFF2-40B4-BE49-F238E27FC236}">
                <a16:creationId xmlns:a16="http://schemas.microsoft.com/office/drawing/2014/main" id="{81BAFCD1-0BC5-D3F9-FC11-2ECC55C733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9649335"/>
              </p:ext>
            </p:extLst>
          </p:nvPr>
        </p:nvGraphicFramePr>
        <p:xfrm>
          <a:off x="662631" y="8396655"/>
          <a:ext cx="7973497" cy="5192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748808">
                  <a:extLst>
                    <a:ext uri="{9D8B030D-6E8A-4147-A177-3AD203B41FA5}">
                      <a16:colId xmlns:a16="http://schemas.microsoft.com/office/drawing/2014/main" val="3787605706"/>
                    </a:ext>
                  </a:extLst>
                </a:gridCol>
                <a:gridCol w="776848">
                  <a:extLst>
                    <a:ext uri="{9D8B030D-6E8A-4147-A177-3AD203B41FA5}">
                      <a16:colId xmlns:a16="http://schemas.microsoft.com/office/drawing/2014/main" val="1217212502"/>
                    </a:ext>
                  </a:extLst>
                </a:gridCol>
                <a:gridCol w="776848">
                  <a:extLst>
                    <a:ext uri="{9D8B030D-6E8A-4147-A177-3AD203B41FA5}">
                      <a16:colId xmlns:a16="http://schemas.microsoft.com/office/drawing/2014/main" val="35982025"/>
                    </a:ext>
                  </a:extLst>
                </a:gridCol>
                <a:gridCol w="854533">
                  <a:extLst>
                    <a:ext uri="{9D8B030D-6E8A-4147-A177-3AD203B41FA5}">
                      <a16:colId xmlns:a16="http://schemas.microsoft.com/office/drawing/2014/main" val="4077292705"/>
                    </a:ext>
                  </a:extLst>
                </a:gridCol>
                <a:gridCol w="854533">
                  <a:extLst>
                    <a:ext uri="{9D8B030D-6E8A-4147-A177-3AD203B41FA5}">
                      <a16:colId xmlns:a16="http://schemas.microsoft.com/office/drawing/2014/main" val="2286182882"/>
                    </a:ext>
                  </a:extLst>
                </a:gridCol>
                <a:gridCol w="776848">
                  <a:extLst>
                    <a:ext uri="{9D8B030D-6E8A-4147-A177-3AD203B41FA5}">
                      <a16:colId xmlns:a16="http://schemas.microsoft.com/office/drawing/2014/main" val="3759968719"/>
                    </a:ext>
                  </a:extLst>
                </a:gridCol>
                <a:gridCol w="822878">
                  <a:extLst>
                    <a:ext uri="{9D8B030D-6E8A-4147-A177-3AD203B41FA5}">
                      <a16:colId xmlns:a16="http://schemas.microsoft.com/office/drawing/2014/main" val="272837674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624745817"/>
                    </a:ext>
                  </a:extLst>
                </a:gridCol>
                <a:gridCol w="748635">
                  <a:extLst>
                    <a:ext uri="{9D8B030D-6E8A-4147-A177-3AD203B41FA5}">
                      <a16:colId xmlns:a16="http://schemas.microsoft.com/office/drawing/2014/main" val="2017538776"/>
                    </a:ext>
                  </a:extLst>
                </a:gridCol>
                <a:gridCol w="699166">
                  <a:extLst>
                    <a:ext uri="{9D8B030D-6E8A-4147-A177-3AD203B41FA5}">
                      <a16:colId xmlns:a16="http://schemas.microsoft.com/office/drawing/2014/main" val="37419135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VN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dirty="0">
                          <a:solidFill>
                            <a:schemeClr val="tx1"/>
                          </a:solidFill>
                        </a:rPr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dirty="0">
                          <a:solidFill>
                            <a:schemeClr val="tx1"/>
                          </a:solidFill>
                        </a:rPr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dirty="0">
                          <a:solidFill>
                            <a:schemeClr val="tx1"/>
                          </a:solidFill>
                        </a:rPr>
                        <a:t>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dirty="0">
                          <a:solidFill>
                            <a:schemeClr val="tx1"/>
                          </a:solidFill>
                        </a:rPr>
                        <a:t>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dirty="0">
                          <a:solidFill>
                            <a:schemeClr val="tx1"/>
                          </a:solidFill>
                        </a:rPr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dirty="0">
                          <a:solidFill>
                            <a:schemeClr val="tx1"/>
                          </a:solidFill>
                        </a:rPr>
                        <a:t>J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0164426"/>
                  </a:ext>
                </a:extLst>
              </a:tr>
            </a:tbl>
          </a:graphicData>
        </a:graphic>
      </p:graphicFrame>
      <p:graphicFrame>
        <p:nvGraphicFramePr>
          <p:cNvPr id="13" name="Table 13">
            <a:extLst>
              <a:ext uri="{FF2B5EF4-FFF2-40B4-BE49-F238E27FC236}">
                <a16:creationId xmlns:a16="http://schemas.microsoft.com/office/drawing/2014/main" id="{37D4E0E0-C90B-B73E-3A35-7F2FA393CA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8634617"/>
              </p:ext>
            </p:extLst>
          </p:nvPr>
        </p:nvGraphicFramePr>
        <p:xfrm>
          <a:off x="8765520" y="2754742"/>
          <a:ext cx="533722" cy="564570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533722">
                  <a:extLst>
                    <a:ext uri="{9D8B030D-6E8A-4147-A177-3AD203B41FA5}">
                      <a16:colId xmlns:a16="http://schemas.microsoft.com/office/drawing/2014/main" val="3750658624"/>
                    </a:ext>
                  </a:extLst>
                </a:gridCol>
              </a:tblGrid>
              <a:tr h="564570">
                <a:tc>
                  <a:txBody>
                    <a:bodyPr/>
                    <a:lstStyle/>
                    <a:p>
                      <a:pPr algn="ctr"/>
                      <a:r>
                        <a:rPr lang="en-VN" b="1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1113908"/>
                  </a:ext>
                </a:extLst>
              </a:tr>
              <a:tr h="564570">
                <a:tc>
                  <a:txBody>
                    <a:bodyPr/>
                    <a:lstStyle/>
                    <a:p>
                      <a:pPr algn="ctr"/>
                      <a:r>
                        <a:rPr lang="en-VN" b="1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324546"/>
                  </a:ext>
                </a:extLst>
              </a:tr>
              <a:tr h="564570">
                <a:tc>
                  <a:txBody>
                    <a:bodyPr/>
                    <a:lstStyle/>
                    <a:p>
                      <a:pPr algn="ctr"/>
                      <a:r>
                        <a:rPr lang="en-VN" b="1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3605681"/>
                  </a:ext>
                </a:extLst>
              </a:tr>
              <a:tr h="564570">
                <a:tc>
                  <a:txBody>
                    <a:bodyPr/>
                    <a:lstStyle/>
                    <a:p>
                      <a:pPr algn="ctr"/>
                      <a:r>
                        <a:rPr lang="en-VN" b="1" dirty="0"/>
                        <a:t>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7068114"/>
                  </a:ext>
                </a:extLst>
              </a:tr>
              <a:tr h="564570">
                <a:tc>
                  <a:txBody>
                    <a:bodyPr/>
                    <a:lstStyle/>
                    <a:p>
                      <a:pPr algn="ctr"/>
                      <a:r>
                        <a:rPr lang="en-VN" b="1" dirty="0"/>
                        <a:t>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2098831"/>
                  </a:ext>
                </a:extLst>
              </a:tr>
              <a:tr h="564570">
                <a:tc>
                  <a:txBody>
                    <a:bodyPr/>
                    <a:lstStyle/>
                    <a:p>
                      <a:pPr algn="ctr"/>
                      <a:r>
                        <a:rPr lang="en-VN" b="1" dirty="0"/>
                        <a:t>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2913928"/>
                  </a:ext>
                </a:extLst>
              </a:tr>
              <a:tr h="564570">
                <a:tc>
                  <a:txBody>
                    <a:bodyPr/>
                    <a:lstStyle/>
                    <a:p>
                      <a:pPr algn="ctr"/>
                      <a:r>
                        <a:rPr lang="en-VN" b="1" dirty="0"/>
                        <a:t>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1236948"/>
                  </a:ext>
                </a:extLst>
              </a:tr>
              <a:tr h="564570">
                <a:tc>
                  <a:txBody>
                    <a:bodyPr/>
                    <a:lstStyle/>
                    <a:p>
                      <a:pPr algn="ctr"/>
                      <a:r>
                        <a:rPr lang="en-VN" b="1" dirty="0"/>
                        <a:t>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2517153"/>
                  </a:ext>
                </a:extLst>
              </a:tr>
              <a:tr h="564570">
                <a:tc>
                  <a:txBody>
                    <a:bodyPr/>
                    <a:lstStyle/>
                    <a:p>
                      <a:pPr algn="ctr"/>
                      <a:r>
                        <a:rPr lang="en-VN" b="1" dirty="0"/>
                        <a:t>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0497187"/>
                  </a:ext>
                </a:extLst>
              </a:tr>
              <a:tr h="564570">
                <a:tc>
                  <a:txBody>
                    <a:bodyPr/>
                    <a:lstStyle/>
                    <a:p>
                      <a:pPr algn="ctr"/>
                      <a:r>
                        <a:rPr lang="en-VN" b="1" dirty="0"/>
                        <a:t>J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8844667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EEDB811C-6809-2C57-029C-8EA79B66B715}"/>
              </a:ext>
            </a:extLst>
          </p:cNvPr>
          <p:cNvSpPr txBox="1"/>
          <p:nvPr/>
        </p:nvSpPr>
        <p:spPr>
          <a:xfrm>
            <a:off x="673264" y="9069992"/>
            <a:ext cx="8092256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VN" sz="3200" dirty="0"/>
              <a:t>Nhap dinh bat dau: 0</a:t>
            </a:r>
          </a:p>
          <a:p>
            <a:r>
              <a:rPr lang="en-VN" sz="3200" dirty="0"/>
              <a:t>Nhap dinh ket thuc: 6</a:t>
            </a:r>
          </a:p>
          <a:p>
            <a:r>
              <a:rPr lang="en-VN" sz="3200" dirty="0"/>
              <a:t>Duong di tu 0 den 6: 0 2 6</a:t>
            </a:r>
          </a:p>
        </p:txBody>
      </p:sp>
    </p:spTree>
    <p:extLst>
      <p:ext uri="{BB962C8B-B14F-4D97-AF65-F5344CB8AC3E}">
        <p14:creationId xmlns:p14="http://schemas.microsoft.com/office/powerpoint/2010/main" val="6911042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1" y="0"/>
            <a:ext cx="19010313" cy="1112119"/>
          </a:xfrm>
          <a:custGeom>
            <a:avLst/>
            <a:gdLst/>
            <a:ahLst/>
            <a:cxnLst/>
            <a:rect l="l" t="t" r="r" b="b"/>
            <a:pathLst>
              <a:path w="1892300" h="440055">
                <a:moveTo>
                  <a:pt x="0" y="439737"/>
                </a:moveTo>
                <a:lnTo>
                  <a:pt x="1892300" y="439737"/>
                </a:lnTo>
                <a:lnTo>
                  <a:pt x="1892300" y="0"/>
                </a:lnTo>
                <a:lnTo>
                  <a:pt x="0" y="0"/>
                </a:lnTo>
                <a:lnTo>
                  <a:pt x="0" y="439737"/>
                </a:lnTo>
                <a:close/>
              </a:path>
            </a:pathLst>
          </a:custGeom>
          <a:solidFill>
            <a:srgbClr val="009E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18356" y="317499"/>
            <a:ext cx="171450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vi-VN" sz="4400" spc="-10" dirty="0">
                <a:solidFill>
                  <a:srgbClr val="FFFFFF"/>
                </a:solidFill>
                <a:cs typeface="Source Sans Pro Light"/>
              </a:rPr>
              <a:t>Chương  2.  BÀI  TOÁN  VÀ  PHƯƠNG  PHÁP  TÌM  KIẾM  LỜI  GIẢI</a:t>
            </a:r>
            <a:endParaRPr lang="vi-VN" sz="4400" dirty="0">
              <a:cs typeface="Source Sans Pro Light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522CD6F9-FAAB-EBF2-2F61-7ECBAB9ACB1A}"/>
              </a:ext>
            </a:extLst>
          </p:cNvPr>
          <p:cNvSpPr/>
          <p:nvPr/>
        </p:nvSpPr>
        <p:spPr>
          <a:xfrm>
            <a:off x="-1" y="1124818"/>
            <a:ext cx="18572957" cy="1000863"/>
          </a:xfrm>
          <a:custGeom>
            <a:avLst/>
            <a:gdLst>
              <a:gd name="connsiteX0" fmla="*/ 0 w 19044896"/>
              <a:gd name="connsiteY0" fmla="*/ 0 h 814838"/>
              <a:gd name="connsiteX1" fmla="*/ 17382432 w 19044896"/>
              <a:gd name="connsiteY1" fmla="*/ 0 h 814838"/>
              <a:gd name="connsiteX2" fmla="*/ 18288000 w 19044896"/>
              <a:gd name="connsiteY2" fmla="*/ 0 h 814838"/>
              <a:gd name="connsiteX3" fmla="*/ 18726162 w 19044896"/>
              <a:gd name="connsiteY3" fmla="*/ 0 h 814838"/>
              <a:gd name="connsiteX4" fmla="*/ 19044896 w 19044896"/>
              <a:gd name="connsiteY4" fmla="*/ 407419 h 814838"/>
              <a:gd name="connsiteX5" fmla="*/ 18726162 w 19044896"/>
              <a:gd name="connsiteY5" fmla="*/ 814838 h 814838"/>
              <a:gd name="connsiteX6" fmla="*/ 18288000 w 19044896"/>
              <a:gd name="connsiteY6" fmla="*/ 814838 h 814838"/>
              <a:gd name="connsiteX7" fmla="*/ 17382432 w 19044896"/>
              <a:gd name="connsiteY7" fmla="*/ 814838 h 814838"/>
              <a:gd name="connsiteX8" fmla="*/ 0 w 19044896"/>
              <a:gd name="connsiteY8" fmla="*/ 814838 h 814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044896" h="814838">
                <a:moveTo>
                  <a:pt x="0" y="0"/>
                </a:moveTo>
                <a:lnTo>
                  <a:pt x="17382432" y="0"/>
                </a:lnTo>
                <a:lnTo>
                  <a:pt x="18288000" y="0"/>
                </a:lnTo>
                <a:lnTo>
                  <a:pt x="18726162" y="0"/>
                </a:lnTo>
                <a:cubicBezTo>
                  <a:pt x="18902178" y="0"/>
                  <a:pt x="19044896" y="182396"/>
                  <a:pt x="19044896" y="407419"/>
                </a:cubicBezTo>
                <a:cubicBezTo>
                  <a:pt x="19044896" y="632443"/>
                  <a:pt x="18902178" y="814838"/>
                  <a:pt x="18726162" y="814838"/>
                </a:cubicBezTo>
                <a:lnTo>
                  <a:pt x="18288000" y="814838"/>
                </a:lnTo>
                <a:lnTo>
                  <a:pt x="17382432" y="814838"/>
                </a:lnTo>
                <a:lnTo>
                  <a:pt x="0" y="814838"/>
                </a:lnTo>
                <a:close/>
              </a:path>
            </a:pathLst>
          </a:custGeom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object 20">
            <a:extLst>
              <a:ext uri="{FF2B5EF4-FFF2-40B4-BE49-F238E27FC236}">
                <a16:creationId xmlns:a16="http://schemas.microsoft.com/office/drawing/2014/main" id="{741827C7-EE84-B4FC-9E5C-303839CC7A00}"/>
              </a:ext>
            </a:extLst>
          </p:cNvPr>
          <p:cNvSpPr txBox="1"/>
          <p:nvPr/>
        </p:nvSpPr>
        <p:spPr>
          <a:xfrm>
            <a:off x="757564" y="1179062"/>
            <a:ext cx="17205792" cy="81483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83565" marR="5080" indent="-571500" algn="just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en-US" sz="4400" spc="-5" dirty="0" err="1">
                <a:cs typeface="Source Sans Pro Light"/>
              </a:rPr>
              <a:t>Tìm</a:t>
            </a:r>
            <a:r>
              <a:rPr lang="en-US" sz="4400" spc="-5" dirty="0">
                <a:cs typeface="Source Sans Pro Light"/>
              </a:rPr>
              <a:t>  </a:t>
            </a:r>
            <a:r>
              <a:rPr lang="en-US" sz="4400" spc="-5" dirty="0" err="1">
                <a:cs typeface="Source Sans Pro Light"/>
              </a:rPr>
              <a:t>kiếm</a:t>
            </a:r>
            <a:r>
              <a:rPr lang="en-US" sz="4400" spc="-5" dirty="0">
                <a:cs typeface="Source Sans Pro Light"/>
              </a:rPr>
              <a:t>  </a:t>
            </a:r>
            <a:r>
              <a:rPr lang="en-US" sz="4400" spc="-5" dirty="0" err="1">
                <a:cs typeface="Source Sans Pro Light"/>
              </a:rPr>
              <a:t>theo</a:t>
            </a:r>
            <a:r>
              <a:rPr lang="en-US" sz="4400" spc="-5" dirty="0">
                <a:cs typeface="Source Sans Pro Light"/>
              </a:rPr>
              <a:t>  </a:t>
            </a:r>
            <a:r>
              <a:rPr lang="en-US" sz="4400" spc="-5" dirty="0" err="1">
                <a:cs typeface="Source Sans Pro Light"/>
              </a:rPr>
              <a:t>chiều</a:t>
            </a:r>
            <a:r>
              <a:rPr lang="en-US" sz="4400" spc="-5" dirty="0">
                <a:cs typeface="Source Sans Pro Light"/>
              </a:rPr>
              <a:t>  </a:t>
            </a:r>
            <a:r>
              <a:rPr lang="en-US" sz="4400" spc="-5" dirty="0" err="1">
                <a:cs typeface="Source Sans Pro Light"/>
              </a:rPr>
              <a:t>rộng</a:t>
            </a:r>
            <a:r>
              <a:rPr lang="en-US" sz="4400" spc="-5" dirty="0">
                <a:cs typeface="Source Sans Pro Light"/>
              </a:rPr>
              <a:t>  (Breath  First  Search)</a:t>
            </a:r>
            <a:endParaRPr lang="vi-VN" sz="4400" spc="-5" dirty="0">
              <a:cs typeface="Source Sans Pro Light"/>
            </a:endParaRPr>
          </a:p>
        </p:txBody>
      </p:sp>
      <p:sp>
        <p:nvSpPr>
          <p:cNvPr id="10" name="object 20">
            <a:extLst>
              <a:ext uri="{FF2B5EF4-FFF2-40B4-BE49-F238E27FC236}">
                <a16:creationId xmlns:a16="http://schemas.microsoft.com/office/drawing/2014/main" id="{6F33E8AA-DC87-6B1F-8064-DAE7E9EB3D17}"/>
              </a:ext>
            </a:extLst>
          </p:cNvPr>
          <p:cNvSpPr txBox="1"/>
          <p:nvPr/>
        </p:nvSpPr>
        <p:spPr>
          <a:xfrm>
            <a:off x="-1" y="2179925"/>
            <a:ext cx="7528392" cy="715080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algn="just">
              <a:lnSpc>
                <a:spcPct val="130000"/>
              </a:lnSpc>
            </a:pPr>
            <a:r>
              <a:rPr lang="en-US" sz="3600" spc="-5" dirty="0">
                <a:cs typeface="Source Sans Pro Light"/>
              </a:rPr>
              <a:t>Begin</a:t>
            </a:r>
          </a:p>
          <a:p>
            <a:pPr marL="926465" marR="5080" lvl="2" algn="just">
              <a:lnSpc>
                <a:spcPct val="130000"/>
              </a:lnSpc>
            </a:pPr>
            <a:r>
              <a:rPr lang="en-US" sz="3600" spc="-5" dirty="0">
                <a:cs typeface="Source Sans Pro Light"/>
              </a:rPr>
              <a:t>Open={s};								</a:t>
            </a:r>
            <a:endParaRPr lang="en-US" sz="3600" spc="-5" dirty="0">
              <a:solidFill>
                <a:srgbClr val="0070C0"/>
              </a:solidFill>
              <a:cs typeface="Source Sans Pro Light"/>
            </a:endParaRPr>
          </a:p>
          <a:p>
            <a:pPr marL="926465" marR="5080" lvl="2" algn="just">
              <a:lnSpc>
                <a:spcPct val="130000"/>
              </a:lnSpc>
            </a:pPr>
            <a:r>
              <a:rPr lang="en-US" sz="3600" spc="-5" dirty="0">
                <a:cs typeface="Source Sans Pro Light"/>
              </a:rPr>
              <a:t>Close=</a:t>
            </a:r>
            <a:r>
              <a:rPr lang="en-US" sz="3600" spc="-5" dirty="0">
                <a:cs typeface="Source Sans Pro Light"/>
                <a:sym typeface="Symbol" panose="05050102010706020507" pitchFamily="18" charset="2"/>
              </a:rPr>
              <a:t>;									</a:t>
            </a:r>
            <a:endParaRPr lang="en-US" sz="3600" spc="-5" dirty="0">
              <a:solidFill>
                <a:srgbClr val="0070C0"/>
              </a:solidFill>
              <a:cs typeface="Source Sans Pro Light"/>
              <a:sym typeface="Symbol" panose="05050102010706020507" pitchFamily="18" charset="2"/>
            </a:endParaRPr>
          </a:p>
          <a:p>
            <a:pPr marL="926465" marR="5080" lvl="2" algn="just">
              <a:lnSpc>
                <a:spcPct val="130000"/>
              </a:lnSpc>
            </a:pPr>
            <a:r>
              <a:rPr lang="en-US" sz="3600" spc="-5" dirty="0">
                <a:solidFill>
                  <a:schemeClr val="tx1">
                    <a:lumMod val="50000"/>
                    <a:lumOff val="50000"/>
                  </a:schemeClr>
                </a:solidFill>
                <a:cs typeface="Source Sans Pro Light"/>
                <a:sym typeface="Symbol" panose="05050102010706020507" pitchFamily="18" charset="2"/>
              </a:rPr>
              <a:t>While(Open  !=  ){					</a:t>
            </a:r>
          </a:p>
          <a:p>
            <a:pPr marL="1840865" marR="5080" lvl="4" algn="just">
              <a:lnSpc>
                <a:spcPct val="130000"/>
              </a:lnSpc>
            </a:pPr>
            <a:r>
              <a:rPr lang="en-US" sz="3600" spc="-5" dirty="0">
                <a:solidFill>
                  <a:schemeClr val="tx1">
                    <a:lumMod val="50000"/>
                    <a:lumOff val="50000"/>
                  </a:schemeClr>
                </a:solidFill>
                <a:cs typeface="Source Sans Pro Light"/>
                <a:sym typeface="Symbol" panose="05050102010706020507" pitchFamily="18" charset="2"/>
              </a:rPr>
              <a:t>n  =  Retrieve(Open);		</a:t>
            </a:r>
          </a:p>
          <a:p>
            <a:pPr marL="1840865" marR="5080" lvl="4" algn="just">
              <a:lnSpc>
                <a:spcPct val="130000"/>
              </a:lnSpc>
            </a:pPr>
            <a:r>
              <a:rPr lang="en-US" sz="3600" spc="-5" dirty="0">
                <a:solidFill>
                  <a:schemeClr val="tx1">
                    <a:lumMod val="50000"/>
                    <a:lumOff val="50000"/>
                  </a:schemeClr>
                </a:solidFill>
                <a:cs typeface="Source Sans Pro Light"/>
                <a:sym typeface="Symbol" panose="05050102010706020507" pitchFamily="18" charset="2"/>
              </a:rPr>
              <a:t>If(n==g)  Return  TRUE;</a:t>
            </a:r>
          </a:p>
          <a:p>
            <a:pPr marL="1840865" marR="5080" lvl="4" algn="just">
              <a:lnSpc>
                <a:spcPct val="130000"/>
              </a:lnSpc>
            </a:pPr>
            <a:r>
              <a:rPr lang="en-US" sz="3600" spc="-5" dirty="0">
                <a:solidFill>
                  <a:schemeClr val="tx1">
                    <a:lumMod val="50000"/>
                    <a:lumOff val="50000"/>
                  </a:schemeClr>
                </a:solidFill>
                <a:cs typeface="Source Sans Pro Light"/>
                <a:sym typeface="Symbol" panose="05050102010706020507" pitchFamily="18" charset="2"/>
              </a:rPr>
              <a:t>Open  =  Open    (n);	</a:t>
            </a:r>
          </a:p>
          <a:p>
            <a:pPr marL="1840865" marR="5080" lvl="4" algn="just">
              <a:lnSpc>
                <a:spcPct val="130000"/>
              </a:lnSpc>
            </a:pPr>
            <a:r>
              <a:rPr lang="en-US" sz="3600" spc="-5" dirty="0">
                <a:solidFill>
                  <a:schemeClr val="tx1">
                    <a:lumMod val="50000"/>
                    <a:lumOff val="50000"/>
                  </a:schemeClr>
                </a:solidFill>
                <a:cs typeface="Source Sans Pro Light"/>
                <a:sym typeface="Symbol" panose="05050102010706020507" pitchFamily="18" charset="2"/>
              </a:rPr>
              <a:t>Close  =  Close    {n}</a:t>
            </a:r>
          </a:p>
          <a:p>
            <a:pPr marL="926465" marR="5080" lvl="2" algn="just">
              <a:lnSpc>
                <a:spcPct val="130000"/>
              </a:lnSpc>
            </a:pPr>
            <a:r>
              <a:rPr lang="en-US" sz="3600" spc="-5" dirty="0">
                <a:solidFill>
                  <a:schemeClr val="tx1">
                    <a:lumMod val="50000"/>
                    <a:lumOff val="50000"/>
                  </a:schemeClr>
                </a:solidFill>
                <a:cs typeface="Source Sans Pro Light"/>
                <a:sym typeface="Symbol" panose="05050102010706020507" pitchFamily="18" charset="2"/>
              </a:rPr>
              <a:t>}</a:t>
            </a:r>
            <a:endParaRPr lang="en-US" sz="3600" spc="-5" dirty="0">
              <a:solidFill>
                <a:schemeClr val="tx1">
                  <a:lumMod val="50000"/>
                  <a:lumOff val="50000"/>
                </a:schemeClr>
              </a:solidFill>
              <a:cs typeface="Source Sans Pro Light"/>
            </a:endParaRPr>
          </a:p>
          <a:p>
            <a:pPr marL="12065" marR="5080" algn="just">
              <a:lnSpc>
                <a:spcPct val="130000"/>
              </a:lnSpc>
            </a:pPr>
            <a:r>
              <a:rPr lang="en-US" sz="3600" spc="-5" dirty="0">
                <a:cs typeface="Source Sans Pro Light"/>
              </a:rPr>
              <a:t>End;</a:t>
            </a:r>
            <a:endParaRPr lang="vi-VN" sz="3600" spc="-5" dirty="0">
              <a:cs typeface="Source Sans Pro Light"/>
            </a:endParaRPr>
          </a:p>
        </p:txBody>
      </p:sp>
      <p:sp>
        <p:nvSpPr>
          <p:cNvPr id="7" name="object 20">
            <a:extLst>
              <a:ext uri="{FF2B5EF4-FFF2-40B4-BE49-F238E27FC236}">
                <a16:creationId xmlns:a16="http://schemas.microsoft.com/office/drawing/2014/main" id="{E8C030D6-AE59-BB22-0E57-772D3895E3CD}"/>
              </a:ext>
            </a:extLst>
          </p:cNvPr>
          <p:cNvSpPr txBox="1"/>
          <p:nvPr/>
        </p:nvSpPr>
        <p:spPr>
          <a:xfrm>
            <a:off x="6924988" y="2374900"/>
            <a:ext cx="11811000" cy="130548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r>
              <a:rPr lang="en-US" sz="28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US" sz="2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8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dothi</a:t>
            </a:r>
            <a:r>
              <a:rPr lang="en-US" sz="2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en-US" sz="28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100</a:t>
            </a:r>
            <a:r>
              <a:rPr lang="en-US" sz="2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][</a:t>
            </a:r>
            <a:r>
              <a:rPr lang="en-US" sz="28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100</a:t>
            </a:r>
            <a:r>
              <a:rPr lang="en-US" sz="2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];</a:t>
            </a:r>
            <a:r>
              <a:rPr lang="en-US" sz="28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//tap </a:t>
            </a:r>
            <a:r>
              <a:rPr lang="en-US" sz="2800" b="0" dirty="0" err="1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cac</a:t>
            </a:r>
            <a:r>
              <a:rPr lang="en-US" sz="28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800" b="0" dirty="0" err="1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dinh</a:t>
            </a:r>
            <a:r>
              <a:rPr lang="en-US" sz="28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800" b="0" dirty="0" err="1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cua</a:t>
            </a:r>
            <a:r>
              <a:rPr lang="en-US" sz="28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 do </a:t>
            </a:r>
            <a:r>
              <a:rPr lang="en-US" sz="2800" b="0" dirty="0" err="1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thi</a:t>
            </a:r>
            <a:endParaRPr lang="en-US" sz="28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8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US" sz="2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visited[</a:t>
            </a:r>
            <a:r>
              <a:rPr lang="en-US" sz="28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100</a:t>
            </a:r>
            <a:r>
              <a:rPr lang="en-US" sz="2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];</a:t>
            </a:r>
            <a:r>
              <a:rPr lang="en-US" sz="28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//tap </a:t>
            </a:r>
            <a:r>
              <a:rPr lang="en-US" sz="2800" b="0" dirty="0" err="1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cac</a:t>
            </a:r>
            <a:r>
              <a:rPr lang="en-US" sz="28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800" b="0" dirty="0" err="1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dinh</a:t>
            </a:r>
            <a:r>
              <a:rPr lang="en-US" sz="28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 da </a:t>
            </a:r>
            <a:r>
              <a:rPr lang="en-US" sz="2800" b="0" dirty="0" err="1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xet</a:t>
            </a:r>
            <a:r>
              <a:rPr lang="en-US" sz="28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: Close</a:t>
            </a:r>
            <a:endParaRPr lang="en-US" sz="28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8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US" sz="2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queue[</a:t>
            </a:r>
            <a:r>
              <a:rPr lang="en-US" sz="2800" b="0" dirty="0">
                <a:solidFill>
                  <a:srgbClr val="BD63C5"/>
                </a:solidFill>
                <a:effectLst/>
                <a:latin typeface="Menlo" panose="020B0609030804020204" pitchFamily="49" charset="0"/>
              </a:rPr>
              <a:t>100</a:t>
            </a:r>
            <a:r>
              <a:rPr lang="en-US" sz="2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];</a:t>
            </a:r>
            <a:r>
              <a:rPr lang="en-US" sz="28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//hang </a:t>
            </a:r>
            <a:r>
              <a:rPr lang="en-US" sz="2800" b="0" dirty="0" err="1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doi</a:t>
            </a:r>
            <a:r>
              <a:rPr lang="en-US" sz="28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800" b="0" dirty="0" err="1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chua</a:t>
            </a:r>
            <a:r>
              <a:rPr lang="en-US" sz="28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800" b="0" dirty="0" err="1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cac</a:t>
            </a:r>
            <a:r>
              <a:rPr lang="en-US" sz="28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800" b="0" dirty="0" err="1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dinh</a:t>
            </a:r>
            <a:r>
              <a:rPr lang="en-US" sz="28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800" b="0" dirty="0" err="1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chua</a:t>
            </a:r>
            <a:r>
              <a:rPr lang="en-US" sz="28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800" b="0" dirty="0" err="1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xet</a:t>
            </a:r>
            <a:r>
              <a:rPr lang="en-US" sz="28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: Open</a:t>
            </a:r>
            <a:endParaRPr lang="en-US" sz="28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9" name="object 20">
            <a:extLst>
              <a:ext uri="{FF2B5EF4-FFF2-40B4-BE49-F238E27FC236}">
                <a16:creationId xmlns:a16="http://schemas.microsoft.com/office/drawing/2014/main" id="{8C3733A2-1C0D-7CC1-34AE-55546FC8EBF4}"/>
              </a:ext>
            </a:extLst>
          </p:cNvPr>
          <p:cNvSpPr txBox="1"/>
          <p:nvPr/>
        </p:nvSpPr>
        <p:spPr>
          <a:xfrm>
            <a:off x="7556673" y="4166029"/>
            <a:ext cx="8600320" cy="475258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r>
              <a:rPr lang="en-US" sz="28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US" sz="2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front = </a:t>
            </a:r>
            <a:r>
              <a:rPr lang="en-US" sz="28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sz="2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rear = </a:t>
            </a:r>
            <a:r>
              <a:rPr lang="en-US" sz="28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sz="2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US" sz="2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queue[rear++] = </a:t>
            </a:r>
            <a:r>
              <a:rPr lang="en-US" sz="2800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start</a:t>
            </a:r>
            <a:r>
              <a:rPr lang="en-US" sz="2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</a:t>
            </a:r>
            <a:r>
              <a:rPr lang="en-US" sz="28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 </a:t>
            </a:r>
          </a:p>
          <a:p>
            <a:r>
              <a:rPr lang="en-US" sz="28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// Them </a:t>
            </a:r>
            <a:r>
              <a:rPr lang="en-US" sz="2800" b="0" dirty="0" err="1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dinh</a:t>
            </a:r>
            <a:r>
              <a:rPr lang="en-US" sz="28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800" b="0" dirty="0" err="1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vao</a:t>
            </a:r>
            <a:r>
              <a:rPr lang="en-US" sz="28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 hang </a:t>
            </a:r>
            <a:r>
              <a:rPr lang="en-US" sz="2800" b="0" dirty="0" err="1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doi</a:t>
            </a:r>
            <a:endParaRPr lang="en-US" sz="2800" b="0" dirty="0">
              <a:solidFill>
                <a:srgbClr val="008000"/>
              </a:solidFill>
              <a:effectLst/>
              <a:latin typeface="Menlo" panose="020B0609030804020204" pitchFamily="49" charset="0"/>
            </a:endParaRPr>
          </a:p>
          <a:p>
            <a:endParaRPr lang="en-US" sz="28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visited[</a:t>
            </a:r>
            <a:r>
              <a:rPr lang="en-US" sz="2800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start</a:t>
            </a:r>
            <a:r>
              <a:rPr lang="en-US" sz="2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 = </a:t>
            </a:r>
            <a:r>
              <a:rPr lang="en-US" sz="28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sz="2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</a:t>
            </a:r>
            <a:r>
              <a:rPr lang="en-US" sz="28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 </a:t>
            </a:r>
          </a:p>
          <a:p>
            <a:r>
              <a:rPr lang="en-US" sz="28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// </a:t>
            </a:r>
            <a:r>
              <a:rPr lang="en-US" sz="2800" b="0" dirty="0" err="1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Danh</a:t>
            </a:r>
            <a:r>
              <a:rPr lang="en-US" sz="28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800" b="0" dirty="0" err="1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dau</a:t>
            </a:r>
            <a:r>
              <a:rPr lang="en-US" sz="28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800" b="0" dirty="0" err="1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dinh</a:t>
            </a:r>
            <a:r>
              <a:rPr lang="en-US" sz="28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 Start da </a:t>
            </a:r>
            <a:r>
              <a:rPr lang="en-US" sz="2800" b="0" dirty="0" err="1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duoc</a:t>
            </a:r>
            <a:r>
              <a:rPr lang="en-US" sz="28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800" b="0" dirty="0" err="1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tham</a:t>
            </a:r>
            <a:endParaRPr lang="en-US" sz="2800" b="0" dirty="0">
              <a:solidFill>
                <a:srgbClr val="008000"/>
              </a:solidFill>
              <a:effectLst/>
              <a:latin typeface="Menlo" panose="020B0609030804020204" pitchFamily="49" charset="0"/>
            </a:endParaRPr>
          </a:p>
          <a:p>
            <a:endParaRPr lang="en-US" sz="28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8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US" sz="2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parent[</a:t>
            </a:r>
            <a:r>
              <a:rPr lang="en-US" sz="2800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n</a:t>
            </a:r>
            <a:r>
              <a:rPr lang="en-US" sz="2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];</a:t>
            </a:r>
          </a:p>
          <a:p>
            <a:endParaRPr lang="en-US" sz="28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parent[</a:t>
            </a:r>
            <a:r>
              <a:rPr lang="en-US" sz="2800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start</a:t>
            </a:r>
            <a:r>
              <a:rPr lang="en-US" sz="2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 = -</a:t>
            </a:r>
            <a:r>
              <a:rPr lang="en-US" sz="28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sz="2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</a:t>
            </a:r>
            <a:r>
              <a:rPr lang="en-US" sz="28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 </a:t>
            </a:r>
          </a:p>
          <a:p>
            <a:r>
              <a:rPr lang="en-US" sz="28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// Khoi </a:t>
            </a:r>
            <a:r>
              <a:rPr lang="en-US" sz="2800" b="0" dirty="0" err="1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tao</a:t>
            </a:r>
            <a:r>
              <a:rPr lang="en-US" sz="28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800" b="0" dirty="0" err="1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dinh</a:t>
            </a:r>
            <a:r>
              <a:rPr lang="en-US" sz="28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 cha co nut </a:t>
            </a:r>
            <a:r>
              <a:rPr lang="en-US" sz="2800" b="0" dirty="0" err="1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goc</a:t>
            </a:r>
            <a:r>
              <a:rPr lang="en-US" sz="28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 la -1</a:t>
            </a:r>
            <a:endParaRPr lang="en-US" sz="28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39595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1" y="0"/>
            <a:ext cx="19010313" cy="1112119"/>
          </a:xfrm>
          <a:custGeom>
            <a:avLst/>
            <a:gdLst/>
            <a:ahLst/>
            <a:cxnLst/>
            <a:rect l="l" t="t" r="r" b="b"/>
            <a:pathLst>
              <a:path w="1892300" h="440055">
                <a:moveTo>
                  <a:pt x="0" y="439737"/>
                </a:moveTo>
                <a:lnTo>
                  <a:pt x="1892300" y="439737"/>
                </a:lnTo>
                <a:lnTo>
                  <a:pt x="1892300" y="0"/>
                </a:lnTo>
                <a:lnTo>
                  <a:pt x="0" y="0"/>
                </a:lnTo>
                <a:lnTo>
                  <a:pt x="0" y="439737"/>
                </a:lnTo>
                <a:close/>
              </a:path>
            </a:pathLst>
          </a:custGeom>
          <a:solidFill>
            <a:srgbClr val="009E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18356" y="317499"/>
            <a:ext cx="171450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vi-VN" sz="4400" spc="-10" dirty="0">
                <a:solidFill>
                  <a:srgbClr val="FFFFFF"/>
                </a:solidFill>
                <a:cs typeface="Source Sans Pro Light"/>
              </a:rPr>
              <a:t>Chương  2.  BÀI  TOÁN  VÀ  PHƯƠNG  PHÁP  TÌM  KIẾM  LỜI  GIẢI</a:t>
            </a:r>
            <a:endParaRPr lang="vi-VN" sz="4400" dirty="0">
              <a:cs typeface="Source Sans Pro Light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522CD6F9-FAAB-EBF2-2F61-7ECBAB9ACB1A}"/>
              </a:ext>
            </a:extLst>
          </p:cNvPr>
          <p:cNvSpPr/>
          <p:nvPr/>
        </p:nvSpPr>
        <p:spPr>
          <a:xfrm>
            <a:off x="-1" y="1124818"/>
            <a:ext cx="18572957" cy="1000863"/>
          </a:xfrm>
          <a:custGeom>
            <a:avLst/>
            <a:gdLst>
              <a:gd name="connsiteX0" fmla="*/ 0 w 19044896"/>
              <a:gd name="connsiteY0" fmla="*/ 0 h 814838"/>
              <a:gd name="connsiteX1" fmla="*/ 17382432 w 19044896"/>
              <a:gd name="connsiteY1" fmla="*/ 0 h 814838"/>
              <a:gd name="connsiteX2" fmla="*/ 18288000 w 19044896"/>
              <a:gd name="connsiteY2" fmla="*/ 0 h 814838"/>
              <a:gd name="connsiteX3" fmla="*/ 18726162 w 19044896"/>
              <a:gd name="connsiteY3" fmla="*/ 0 h 814838"/>
              <a:gd name="connsiteX4" fmla="*/ 19044896 w 19044896"/>
              <a:gd name="connsiteY4" fmla="*/ 407419 h 814838"/>
              <a:gd name="connsiteX5" fmla="*/ 18726162 w 19044896"/>
              <a:gd name="connsiteY5" fmla="*/ 814838 h 814838"/>
              <a:gd name="connsiteX6" fmla="*/ 18288000 w 19044896"/>
              <a:gd name="connsiteY6" fmla="*/ 814838 h 814838"/>
              <a:gd name="connsiteX7" fmla="*/ 17382432 w 19044896"/>
              <a:gd name="connsiteY7" fmla="*/ 814838 h 814838"/>
              <a:gd name="connsiteX8" fmla="*/ 0 w 19044896"/>
              <a:gd name="connsiteY8" fmla="*/ 814838 h 814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044896" h="814838">
                <a:moveTo>
                  <a:pt x="0" y="0"/>
                </a:moveTo>
                <a:lnTo>
                  <a:pt x="17382432" y="0"/>
                </a:lnTo>
                <a:lnTo>
                  <a:pt x="18288000" y="0"/>
                </a:lnTo>
                <a:lnTo>
                  <a:pt x="18726162" y="0"/>
                </a:lnTo>
                <a:cubicBezTo>
                  <a:pt x="18902178" y="0"/>
                  <a:pt x="19044896" y="182396"/>
                  <a:pt x="19044896" y="407419"/>
                </a:cubicBezTo>
                <a:cubicBezTo>
                  <a:pt x="19044896" y="632443"/>
                  <a:pt x="18902178" y="814838"/>
                  <a:pt x="18726162" y="814838"/>
                </a:cubicBezTo>
                <a:lnTo>
                  <a:pt x="18288000" y="814838"/>
                </a:lnTo>
                <a:lnTo>
                  <a:pt x="17382432" y="814838"/>
                </a:lnTo>
                <a:lnTo>
                  <a:pt x="0" y="814838"/>
                </a:lnTo>
                <a:close/>
              </a:path>
            </a:pathLst>
          </a:custGeom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object 20">
            <a:extLst>
              <a:ext uri="{FF2B5EF4-FFF2-40B4-BE49-F238E27FC236}">
                <a16:creationId xmlns:a16="http://schemas.microsoft.com/office/drawing/2014/main" id="{741827C7-EE84-B4FC-9E5C-303839CC7A00}"/>
              </a:ext>
            </a:extLst>
          </p:cNvPr>
          <p:cNvSpPr txBox="1"/>
          <p:nvPr/>
        </p:nvSpPr>
        <p:spPr>
          <a:xfrm>
            <a:off x="757564" y="1179062"/>
            <a:ext cx="17205792" cy="81483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83565" marR="5080" indent="-571500" algn="just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en-US" sz="4400" spc="-5" dirty="0" err="1">
                <a:cs typeface="Source Sans Pro Light"/>
              </a:rPr>
              <a:t>Tìm</a:t>
            </a:r>
            <a:r>
              <a:rPr lang="en-US" sz="4400" spc="-5" dirty="0">
                <a:cs typeface="Source Sans Pro Light"/>
              </a:rPr>
              <a:t>  </a:t>
            </a:r>
            <a:r>
              <a:rPr lang="en-US" sz="4400" spc="-5" dirty="0" err="1">
                <a:cs typeface="Source Sans Pro Light"/>
              </a:rPr>
              <a:t>kiếm</a:t>
            </a:r>
            <a:r>
              <a:rPr lang="en-US" sz="4400" spc="-5" dirty="0">
                <a:cs typeface="Source Sans Pro Light"/>
              </a:rPr>
              <a:t>  </a:t>
            </a:r>
            <a:r>
              <a:rPr lang="en-US" sz="4400" spc="-5" dirty="0" err="1">
                <a:cs typeface="Source Sans Pro Light"/>
              </a:rPr>
              <a:t>theo</a:t>
            </a:r>
            <a:r>
              <a:rPr lang="en-US" sz="4400" spc="-5" dirty="0">
                <a:cs typeface="Source Sans Pro Light"/>
              </a:rPr>
              <a:t>  </a:t>
            </a:r>
            <a:r>
              <a:rPr lang="en-US" sz="4400" spc="-5" dirty="0" err="1">
                <a:cs typeface="Source Sans Pro Light"/>
              </a:rPr>
              <a:t>chiều</a:t>
            </a:r>
            <a:r>
              <a:rPr lang="en-US" sz="4400" spc="-5" dirty="0">
                <a:cs typeface="Source Sans Pro Light"/>
              </a:rPr>
              <a:t>  </a:t>
            </a:r>
            <a:r>
              <a:rPr lang="en-US" sz="4400" spc="-5" dirty="0" err="1">
                <a:cs typeface="Source Sans Pro Light"/>
              </a:rPr>
              <a:t>rộng</a:t>
            </a:r>
            <a:r>
              <a:rPr lang="en-US" sz="4400" spc="-5" dirty="0">
                <a:cs typeface="Source Sans Pro Light"/>
              </a:rPr>
              <a:t>  (Breath  First  Search)</a:t>
            </a:r>
            <a:endParaRPr lang="vi-VN" sz="4400" spc="-5" dirty="0">
              <a:cs typeface="Source Sans Pro Light"/>
            </a:endParaRPr>
          </a:p>
        </p:txBody>
      </p:sp>
      <p:sp>
        <p:nvSpPr>
          <p:cNvPr id="10" name="object 20">
            <a:extLst>
              <a:ext uri="{FF2B5EF4-FFF2-40B4-BE49-F238E27FC236}">
                <a16:creationId xmlns:a16="http://schemas.microsoft.com/office/drawing/2014/main" id="{6F33E8AA-DC87-6B1F-8064-DAE7E9EB3D17}"/>
              </a:ext>
            </a:extLst>
          </p:cNvPr>
          <p:cNvSpPr txBox="1"/>
          <p:nvPr/>
        </p:nvSpPr>
        <p:spPr>
          <a:xfrm>
            <a:off x="188913" y="2138380"/>
            <a:ext cx="7528392" cy="715080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algn="just">
              <a:lnSpc>
                <a:spcPct val="130000"/>
              </a:lnSpc>
            </a:pPr>
            <a:r>
              <a:rPr lang="en-US" sz="3600" spc="-5" dirty="0">
                <a:cs typeface="Source Sans Pro Light"/>
              </a:rPr>
              <a:t>Begin</a:t>
            </a:r>
          </a:p>
          <a:p>
            <a:pPr marL="926465" marR="5080" lvl="2" algn="just">
              <a:lnSpc>
                <a:spcPct val="130000"/>
              </a:lnSpc>
            </a:pPr>
            <a:r>
              <a:rPr lang="en-US" sz="3600" spc="-5" dirty="0">
                <a:solidFill>
                  <a:schemeClr val="tx1">
                    <a:lumMod val="50000"/>
                    <a:lumOff val="50000"/>
                  </a:schemeClr>
                </a:solidFill>
                <a:cs typeface="Source Sans Pro Light"/>
              </a:rPr>
              <a:t>Open={s};								</a:t>
            </a:r>
          </a:p>
          <a:p>
            <a:pPr marL="926465" marR="5080" lvl="2" algn="just">
              <a:lnSpc>
                <a:spcPct val="130000"/>
              </a:lnSpc>
            </a:pPr>
            <a:r>
              <a:rPr lang="en-US" sz="3600" spc="-5" dirty="0">
                <a:solidFill>
                  <a:schemeClr val="tx1">
                    <a:lumMod val="50000"/>
                    <a:lumOff val="50000"/>
                  </a:schemeClr>
                </a:solidFill>
                <a:cs typeface="Source Sans Pro Light"/>
              </a:rPr>
              <a:t>Close=</a:t>
            </a:r>
            <a:r>
              <a:rPr lang="en-US" sz="3600" spc="-5" dirty="0">
                <a:solidFill>
                  <a:schemeClr val="tx1">
                    <a:lumMod val="50000"/>
                    <a:lumOff val="50000"/>
                  </a:schemeClr>
                </a:solidFill>
                <a:cs typeface="Source Sans Pro Light"/>
                <a:sym typeface="Symbol" panose="05050102010706020507" pitchFamily="18" charset="2"/>
              </a:rPr>
              <a:t>;	</a:t>
            </a:r>
            <a:r>
              <a:rPr lang="en-US" sz="3600" spc="-5" dirty="0">
                <a:cs typeface="Source Sans Pro Light"/>
                <a:sym typeface="Symbol" panose="05050102010706020507" pitchFamily="18" charset="2"/>
              </a:rPr>
              <a:t>								</a:t>
            </a:r>
            <a:endParaRPr lang="en-US" sz="3600" spc="-5" dirty="0">
              <a:solidFill>
                <a:srgbClr val="0070C0"/>
              </a:solidFill>
              <a:cs typeface="Source Sans Pro Light"/>
              <a:sym typeface="Symbol" panose="05050102010706020507" pitchFamily="18" charset="2"/>
            </a:endParaRPr>
          </a:p>
          <a:p>
            <a:pPr marL="926465" marR="5080" lvl="2" algn="just">
              <a:lnSpc>
                <a:spcPct val="130000"/>
              </a:lnSpc>
            </a:pPr>
            <a:r>
              <a:rPr lang="en-US" sz="3600" spc="-5" dirty="0">
                <a:cs typeface="Source Sans Pro Light"/>
                <a:sym typeface="Symbol" panose="05050102010706020507" pitchFamily="18" charset="2"/>
              </a:rPr>
              <a:t>While(Open  !=  ){					</a:t>
            </a:r>
            <a:endParaRPr lang="en-US" sz="3600" spc="-5" dirty="0">
              <a:solidFill>
                <a:srgbClr val="0070C0"/>
              </a:solidFill>
              <a:cs typeface="Source Sans Pro Light"/>
              <a:sym typeface="Symbol" panose="05050102010706020507" pitchFamily="18" charset="2"/>
            </a:endParaRPr>
          </a:p>
          <a:p>
            <a:pPr marL="1840865" marR="5080" lvl="4" algn="just">
              <a:lnSpc>
                <a:spcPct val="130000"/>
              </a:lnSpc>
            </a:pPr>
            <a:r>
              <a:rPr lang="en-US" sz="3600" spc="-5" dirty="0">
                <a:cs typeface="Source Sans Pro Light"/>
                <a:sym typeface="Symbol" panose="05050102010706020507" pitchFamily="18" charset="2"/>
              </a:rPr>
              <a:t>n  =  Retrieve(Open);		</a:t>
            </a:r>
            <a:endParaRPr lang="en-US" sz="3600" spc="-5" dirty="0">
              <a:solidFill>
                <a:srgbClr val="0070C0"/>
              </a:solidFill>
              <a:cs typeface="Source Sans Pro Light"/>
              <a:sym typeface="Symbol" panose="05050102010706020507" pitchFamily="18" charset="2"/>
            </a:endParaRPr>
          </a:p>
          <a:p>
            <a:pPr marL="1840865" marR="5080" lvl="4" algn="just">
              <a:lnSpc>
                <a:spcPct val="130000"/>
              </a:lnSpc>
            </a:pPr>
            <a:r>
              <a:rPr lang="en-US" sz="3600" spc="-5" dirty="0">
                <a:cs typeface="Source Sans Pro Light"/>
                <a:sym typeface="Symbol" panose="05050102010706020507" pitchFamily="18" charset="2"/>
              </a:rPr>
              <a:t>If(n==g)  Return  TRUE;</a:t>
            </a:r>
            <a:endParaRPr lang="en-US" sz="3600" spc="-5" dirty="0">
              <a:solidFill>
                <a:srgbClr val="0070C0"/>
              </a:solidFill>
              <a:cs typeface="Source Sans Pro Light"/>
              <a:sym typeface="Symbol" panose="05050102010706020507" pitchFamily="18" charset="2"/>
            </a:endParaRPr>
          </a:p>
          <a:p>
            <a:pPr marL="1840865" marR="5080" lvl="4" algn="just">
              <a:lnSpc>
                <a:spcPct val="130000"/>
              </a:lnSpc>
            </a:pPr>
            <a:r>
              <a:rPr lang="en-US" sz="3600" spc="-5" dirty="0">
                <a:cs typeface="Source Sans Pro Light"/>
                <a:sym typeface="Symbol" panose="05050102010706020507" pitchFamily="18" charset="2"/>
              </a:rPr>
              <a:t>Open  =  Open    (n);	</a:t>
            </a:r>
            <a:endParaRPr lang="en-US" sz="3600" spc="-5" dirty="0">
              <a:solidFill>
                <a:srgbClr val="0070C0"/>
              </a:solidFill>
              <a:cs typeface="Source Sans Pro Light"/>
              <a:sym typeface="Symbol" panose="05050102010706020507" pitchFamily="18" charset="2"/>
            </a:endParaRPr>
          </a:p>
          <a:p>
            <a:pPr marL="1840865" marR="5080" lvl="4" algn="just">
              <a:lnSpc>
                <a:spcPct val="130000"/>
              </a:lnSpc>
            </a:pPr>
            <a:r>
              <a:rPr lang="en-US" sz="3600" spc="-5" dirty="0">
                <a:cs typeface="Source Sans Pro Light"/>
                <a:sym typeface="Symbol" panose="05050102010706020507" pitchFamily="18" charset="2"/>
              </a:rPr>
              <a:t>Close  =  Close    {n}</a:t>
            </a:r>
          </a:p>
          <a:p>
            <a:pPr marL="926465" marR="5080" lvl="2" algn="just">
              <a:lnSpc>
                <a:spcPct val="130000"/>
              </a:lnSpc>
            </a:pPr>
            <a:r>
              <a:rPr lang="en-US" sz="3600" spc="-5" dirty="0">
                <a:cs typeface="Source Sans Pro Light"/>
                <a:sym typeface="Symbol" panose="05050102010706020507" pitchFamily="18" charset="2"/>
              </a:rPr>
              <a:t>}</a:t>
            </a:r>
            <a:endParaRPr lang="en-US" sz="3600" spc="-5" dirty="0">
              <a:cs typeface="Source Sans Pro Light"/>
            </a:endParaRPr>
          </a:p>
          <a:p>
            <a:pPr marL="12065" marR="5080" algn="just">
              <a:lnSpc>
                <a:spcPct val="130000"/>
              </a:lnSpc>
            </a:pPr>
            <a:r>
              <a:rPr lang="en-US" sz="3600" spc="-5" dirty="0">
                <a:cs typeface="Source Sans Pro Light"/>
              </a:rPr>
              <a:t>End;</a:t>
            </a:r>
            <a:endParaRPr lang="vi-VN" sz="3600" spc="-5" dirty="0">
              <a:cs typeface="Source Sans Pro Light"/>
            </a:endParaRPr>
          </a:p>
        </p:txBody>
      </p:sp>
      <p:sp>
        <p:nvSpPr>
          <p:cNvPr id="7" name="object 20">
            <a:extLst>
              <a:ext uri="{FF2B5EF4-FFF2-40B4-BE49-F238E27FC236}">
                <a16:creationId xmlns:a16="http://schemas.microsoft.com/office/drawing/2014/main" id="{E8C030D6-AE59-BB22-0E57-772D3895E3CD}"/>
              </a:ext>
            </a:extLst>
          </p:cNvPr>
          <p:cNvSpPr txBox="1"/>
          <p:nvPr/>
        </p:nvSpPr>
        <p:spPr>
          <a:xfrm>
            <a:off x="6685756" y="2374900"/>
            <a:ext cx="12050232" cy="776879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r>
              <a:rPr lang="en-US" sz="28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while</a:t>
            </a:r>
            <a:r>
              <a:rPr lang="en-US" sz="2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(front &lt; rear) {</a:t>
            </a:r>
          </a:p>
          <a:p>
            <a:r>
              <a:rPr lang="en-US" sz="28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	int</a:t>
            </a:r>
            <a:r>
              <a:rPr lang="en-US" sz="2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current = queue[front++];</a:t>
            </a:r>
            <a:r>
              <a:rPr lang="en-US" sz="28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 </a:t>
            </a:r>
          </a:p>
          <a:p>
            <a:r>
              <a:rPr lang="en-US" sz="28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	// Lay </a:t>
            </a:r>
            <a:r>
              <a:rPr lang="en-US" sz="2800" b="0" dirty="0" err="1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dinh</a:t>
            </a:r>
            <a:r>
              <a:rPr lang="en-US" sz="28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800" b="0" dirty="0" err="1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dau</a:t>
            </a:r>
            <a:r>
              <a:rPr lang="en-US" sz="28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800" b="0" dirty="0" err="1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tien</a:t>
            </a:r>
            <a:r>
              <a:rPr lang="en-US" sz="28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800" b="0" dirty="0" err="1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trong</a:t>
            </a:r>
            <a:r>
              <a:rPr lang="en-US" sz="28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 hang </a:t>
            </a:r>
            <a:r>
              <a:rPr lang="en-US" sz="2800" b="0" dirty="0" err="1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doi</a:t>
            </a:r>
            <a:endParaRPr lang="en-US" sz="28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sz="28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	if</a:t>
            </a:r>
            <a:r>
              <a:rPr lang="en-US" sz="2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(current == </a:t>
            </a:r>
            <a:r>
              <a:rPr lang="en-US" sz="2800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end</a:t>
            </a:r>
            <a:r>
              <a:rPr lang="en-US" sz="2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US" sz="28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break</a:t>
            </a:r>
            <a:r>
              <a:rPr lang="en-US" sz="2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</a:t>
            </a:r>
            <a:r>
              <a:rPr lang="en-US" sz="28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 </a:t>
            </a:r>
          </a:p>
          <a:p>
            <a:r>
              <a:rPr lang="en-US" sz="28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	// Neu </a:t>
            </a:r>
            <a:r>
              <a:rPr lang="en-US" sz="2800" b="0" dirty="0" err="1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tim</a:t>
            </a:r>
            <a:r>
              <a:rPr lang="en-US" sz="28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800" b="0" dirty="0" err="1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thay</a:t>
            </a:r>
            <a:r>
              <a:rPr lang="en-US" sz="28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800" b="0" dirty="0" err="1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dinh</a:t>
            </a:r>
            <a:r>
              <a:rPr lang="en-US" sz="28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 end </a:t>
            </a:r>
            <a:r>
              <a:rPr lang="en-US" sz="2800" b="0" dirty="0" err="1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thi</a:t>
            </a:r>
            <a:r>
              <a:rPr lang="en-US" sz="28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800" b="0" dirty="0" err="1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ket</a:t>
            </a:r>
            <a:r>
              <a:rPr lang="en-US" sz="28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800" b="0" dirty="0" err="1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thuc</a:t>
            </a:r>
            <a:endParaRPr lang="en-US" sz="2800" b="0" dirty="0">
              <a:solidFill>
                <a:srgbClr val="008000"/>
              </a:solidFill>
              <a:effectLst/>
              <a:latin typeface="Menlo" panose="020B0609030804020204" pitchFamily="49" charset="0"/>
            </a:endParaRPr>
          </a:p>
          <a:p>
            <a:endParaRPr lang="en-US" sz="28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8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	for</a:t>
            </a:r>
            <a:r>
              <a:rPr lang="en-US" sz="2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(</a:t>
            </a:r>
            <a:r>
              <a:rPr lang="en-US" sz="28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US" sz="2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8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sz="2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US" sz="28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sz="2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 </a:t>
            </a:r>
            <a:r>
              <a:rPr lang="en-US" sz="28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sz="2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&lt; </a:t>
            </a:r>
            <a:r>
              <a:rPr lang="en-US" sz="2800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n</a:t>
            </a:r>
            <a:r>
              <a:rPr lang="en-US" sz="2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 </a:t>
            </a:r>
            <a:r>
              <a:rPr lang="en-US" sz="28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sz="2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++) {</a:t>
            </a:r>
          </a:p>
          <a:p>
            <a:r>
              <a:rPr lang="en-US" sz="28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		if</a:t>
            </a:r>
            <a:r>
              <a:rPr lang="en-US" sz="2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(</a:t>
            </a:r>
            <a:r>
              <a:rPr lang="en-US" sz="28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dothi</a:t>
            </a:r>
            <a:r>
              <a:rPr lang="en-US" sz="2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[current][</a:t>
            </a:r>
            <a:r>
              <a:rPr lang="en-US" sz="28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sz="2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 == </a:t>
            </a:r>
            <a:r>
              <a:rPr lang="en-US" sz="28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sz="2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&amp;&amp; visited[</a:t>
            </a:r>
            <a:r>
              <a:rPr lang="en-US" sz="28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sz="2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 == </a:t>
            </a:r>
            <a:r>
              <a:rPr lang="en-US" sz="28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sz="2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 {</a:t>
            </a:r>
          </a:p>
          <a:p>
            <a:r>
              <a:rPr lang="en-US" sz="28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			//</a:t>
            </a:r>
            <a:r>
              <a:rPr lang="en-US" sz="2800" b="0" dirty="0" err="1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Cac</a:t>
            </a:r>
            <a:r>
              <a:rPr lang="en-US" sz="28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800" b="0" dirty="0" err="1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dinh</a:t>
            </a:r>
            <a:r>
              <a:rPr lang="en-US" sz="28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800" b="0" dirty="0" err="1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ke</a:t>
            </a:r>
            <a:r>
              <a:rPr lang="en-US" sz="28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800" b="0" dirty="0" err="1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dinh</a:t>
            </a:r>
            <a:r>
              <a:rPr lang="en-US" sz="28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 dang </a:t>
            </a:r>
            <a:r>
              <a:rPr lang="en-US" sz="2800" b="0" dirty="0" err="1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xet</a:t>
            </a:r>
            <a:r>
              <a:rPr lang="en-US" sz="28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800" b="0" dirty="0" err="1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va</a:t>
            </a:r>
            <a:r>
              <a:rPr lang="en-US" sz="28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800" b="0" dirty="0" err="1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chua</a:t>
            </a:r>
            <a:r>
              <a:rPr lang="en-US" sz="28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800" b="0" dirty="0" err="1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duoc</a:t>
            </a:r>
            <a:r>
              <a:rPr lang="en-US" sz="28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800" b="0" dirty="0" err="1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duyet</a:t>
            </a:r>
            <a:endParaRPr lang="en-US" sz="28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			queue[rear++] = </a:t>
            </a:r>
            <a:r>
              <a:rPr lang="en-US" sz="28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sz="2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</a:t>
            </a:r>
            <a:r>
              <a:rPr lang="en-US" sz="28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 </a:t>
            </a:r>
          </a:p>
          <a:p>
            <a:r>
              <a:rPr lang="en-US" sz="2800" dirty="0">
                <a:solidFill>
                  <a:srgbClr val="008000"/>
                </a:solidFill>
                <a:latin typeface="Menlo" panose="020B0609030804020204" pitchFamily="49" charset="0"/>
              </a:rPr>
              <a:t>			</a:t>
            </a:r>
            <a:r>
              <a:rPr lang="en-US" sz="28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// Them </a:t>
            </a:r>
            <a:r>
              <a:rPr lang="en-US" sz="2800" b="0" dirty="0" err="1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dinh</a:t>
            </a:r>
            <a:r>
              <a:rPr lang="en-US" sz="28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800" b="0" dirty="0" err="1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sz="28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800" b="0" dirty="0" err="1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vao</a:t>
            </a:r>
            <a:r>
              <a:rPr lang="en-US" sz="28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 hang </a:t>
            </a:r>
            <a:r>
              <a:rPr lang="en-US" sz="2800" b="0" dirty="0" err="1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doi</a:t>
            </a:r>
            <a:endParaRPr lang="en-US" sz="28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			visited[</a:t>
            </a:r>
            <a:r>
              <a:rPr lang="en-US" sz="28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sz="2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 = </a:t>
            </a:r>
            <a:r>
              <a:rPr lang="en-US" sz="28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sz="2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</a:t>
            </a:r>
            <a:r>
              <a:rPr lang="en-US" sz="28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 </a:t>
            </a:r>
          </a:p>
          <a:p>
            <a:r>
              <a:rPr lang="en-US" sz="2800" dirty="0">
                <a:solidFill>
                  <a:srgbClr val="008000"/>
                </a:solidFill>
                <a:latin typeface="Menlo" panose="020B0609030804020204" pitchFamily="49" charset="0"/>
              </a:rPr>
              <a:t>			</a:t>
            </a:r>
            <a:r>
              <a:rPr lang="en-US" sz="28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// </a:t>
            </a:r>
            <a:r>
              <a:rPr lang="en-US" sz="2800" b="0" dirty="0" err="1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Danh</a:t>
            </a:r>
            <a:r>
              <a:rPr lang="en-US" sz="28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800" b="0" dirty="0" err="1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dau</a:t>
            </a:r>
            <a:r>
              <a:rPr lang="en-US" sz="28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800" b="0" dirty="0" err="1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dinh</a:t>
            </a:r>
            <a:r>
              <a:rPr lang="en-US" sz="28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800" b="0" dirty="0" err="1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sz="28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 da </a:t>
            </a:r>
            <a:r>
              <a:rPr lang="en-US" sz="2800" b="0" dirty="0" err="1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duoc</a:t>
            </a:r>
            <a:r>
              <a:rPr lang="en-US" sz="28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800" b="0" dirty="0" err="1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duyet</a:t>
            </a:r>
            <a:endParaRPr lang="en-US" sz="28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			parent[</a:t>
            </a:r>
            <a:r>
              <a:rPr lang="en-US" sz="28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sz="2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 = current;</a:t>
            </a:r>
            <a:r>
              <a:rPr lang="en-US" sz="28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 </a:t>
            </a:r>
          </a:p>
          <a:p>
            <a:r>
              <a:rPr lang="en-US" sz="2800" dirty="0">
                <a:solidFill>
                  <a:srgbClr val="008000"/>
                </a:solidFill>
                <a:latin typeface="Menlo" panose="020B0609030804020204" pitchFamily="49" charset="0"/>
              </a:rPr>
              <a:t>			</a:t>
            </a:r>
            <a:r>
              <a:rPr lang="en-US" sz="28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// </a:t>
            </a:r>
            <a:r>
              <a:rPr lang="en-US" sz="2800" b="0" dirty="0" err="1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Luu</a:t>
            </a:r>
            <a:r>
              <a:rPr lang="en-US" sz="28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800" b="0" dirty="0" err="1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tru</a:t>
            </a:r>
            <a:r>
              <a:rPr lang="en-US" sz="28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800" b="0" dirty="0" err="1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dinh</a:t>
            </a:r>
            <a:r>
              <a:rPr lang="en-US" sz="28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 cha la </a:t>
            </a:r>
            <a:r>
              <a:rPr lang="en-US" sz="2800" b="0" dirty="0" err="1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dinh</a:t>
            </a:r>
            <a:r>
              <a:rPr lang="en-US" sz="28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800" b="0" dirty="0" err="1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hien</a:t>
            </a:r>
            <a:r>
              <a:rPr lang="en-US" sz="28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 tai</a:t>
            </a:r>
            <a:endParaRPr lang="en-US" sz="28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		}</a:t>
            </a:r>
          </a:p>
          <a:p>
            <a:r>
              <a:rPr lang="en-US" sz="2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	}</a:t>
            </a:r>
          </a:p>
          <a:p>
            <a:r>
              <a:rPr lang="en-US" sz="2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589718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1" y="0"/>
            <a:ext cx="19010313" cy="1112119"/>
          </a:xfrm>
          <a:custGeom>
            <a:avLst/>
            <a:gdLst/>
            <a:ahLst/>
            <a:cxnLst/>
            <a:rect l="l" t="t" r="r" b="b"/>
            <a:pathLst>
              <a:path w="1892300" h="440055">
                <a:moveTo>
                  <a:pt x="0" y="439737"/>
                </a:moveTo>
                <a:lnTo>
                  <a:pt x="1892300" y="439737"/>
                </a:lnTo>
                <a:lnTo>
                  <a:pt x="1892300" y="0"/>
                </a:lnTo>
                <a:lnTo>
                  <a:pt x="0" y="0"/>
                </a:lnTo>
                <a:lnTo>
                  <a:pt x="0" y="439737"/>
                </a:lnTo>
                <a:close/>
              </a:path>
            </a:pathLst>
          </a:custGeom>
          <a:solidFill>
            <a:srgbClr val="009E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18356" y="317499"/>
            <a:ext cx="171450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vi-VN" sz="4400" spc="-10" dirty="0">
                <a:solidFill>
                  <a:srgbClr val="FFFFFF"/>
                </a:solidFill>
                <a:cs typeface="Source Sans Pro Light"/>
              </a:rPr>
              <a:t>Chương  2.  BÀI  TOÁN  VÀ  PHƯƠNG  PHÁP  TÌM  KIẾM  LỜI  GIẢI</a:t>
            </a:r>
            <a:endParaRPr lang="vi-VN" sz="4400" dirty="0">
              <a:cs typeface="Source Sans Pro Light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522CD6F9-FAAB-EBF2-2F61-7ECBAB9ACB1A}"/>
              </a:ext>
            </a:extLst>
          </p:cNvPr>
          <p:cNvSpPr/>
          <p:nvPr/>
        </p:nvSpPr>
        <p:spPr>
          <a:xfrm>
            <a:off x="-1" y="1124818"/>
            <a:ext cx="18572957" cy="1000863"/>
          </a:xfrm>
          <a:custGeom>
            <a:avLst/>
            <a:gdLst>
              <a:gd name="connsiteX0" fmla="*/ 0 w 19044896"/>
              <a:gd name="connsiteY0" fmla="*/ 0 h 814838"/>
              <a:gd name="connsiteX1" fmla="*/ 17382432 w 19044896"/>
              <a:gd name="connsiteY1" fmla="*/ 0 h 814838"/>
              <a:gd name="connsiteX2" fmla="*/ 18288000 w 19044896"/>
              <a:gd name="connsiteY2" fmla="*/ 0 h 814838"/>
              <a:gd name="connsiteX3" fmla="*/ 18726162 w 19044896"/>
              <a:gd name="connsiteY3" fmla="*/ 0 h 814838"/>
              <a:gd name="connsiteX4" fmla="*/ 19044896 w 19044896"/>
              <a:gd name="connsiteY4" fmla="*/ 407419 h 814838"/>
              <a:gd name="connsiteX5" fmla="*/ 18726162 w 19044896"/>
              <a:gd name="connsiteY5" fmla="*/ 814838 h 814838"/>
              <a:gd name="connsiteX6" fmla="*/ 18288000 w 19044896"/>
              <a:gd name="connsiteY6" fmla="*/ 814838 h 814838"/>
              <a:gd name="connsiteX7" fmla="*/ 17382432 w 19044896"/>
              <a:gd name="connsiteY7" fmla="*/ 814838 h 814838"/>
              <a:gd name="connsiteX8" fmla="*/ 0 w 19044896"/>
              <a:gd name="connsiteY8" fmla="*/ 814838 h 814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044896" h="814838">
                <a:moveTo>
                  <a:pt x="0" y="0"/>
                </a:moveTo>
                <a:lnTo>
                  <a:pt x="17382432" y="0"/>
                </a:lnTo>
                <a:lnTo>
                  <a:pt x="18288000" y="0"/>
                </a:lnTo>
                <a:lnTo>
                  <a:pt x="18726162" y="0"/>
                </a:lnTo>
                <a:cubicBezTo>
                  <a:pt x="18902178" y="0"/>
                  <a:pt x="19044896" y="182396"/>
                  <a:pt x="19044896" y="407419"/>
                </a:cubicBezTo>
                <a:cubicBezTo>
                  <a:pt x="19044896" y="632443"/>
                  <a:pt x="18902178" y="814838"/>
                  <a:pt x="18726162" y="814838"/>
                </a:cubicBezTo>
                <a:lnTo>
                  <a:pt x="18288000" y="814838"/>
                </a:lnTo>
                <a:lnTo>
                  <a:pt x="17382432" y="814838"/>
                </a:lnTo>
                <a:lnTo>
                  <a:pt x="0" y="814838"/>
                </a:lnTo>
                <a:close/>
              </a:path>
            </a:pathLst>
          </a:custGeom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object 20">
            <a:extLst>
              <a:ext uri="{FF2B5EF4-FFF2-40B4-BE49-F238E27FC236}">
                <a16:creationId xmlns:a16="http://schemas.microsoft.com/office/drawing/2014/main" id="{741827C7-EE84-B4FC-9E5C-303839CC7A00}"/>
              </a:ext>
            </a:extLst>
          </p:cNvPr>
          <p:cNvSpPr txBox="1"/>
          <p:nvPr/>
        </p:nvSpPr>
        <p:spPr>
          <a:xfrm>
            <a:off x="757564" y="1179062"/>
            <a:ext cx="17205792" cy="81483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83565" marR="5080" indent="-571500" algn="just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en-US" sz="4400" spc="-5" dirty="0" err="1">
                <a:cs typeface="Source Sans Pro Light"/>
              </a:rPr>
              <a:t>Tìm</a:t>
            </a:r>
            <a:r>
              <a:rPr lang="en-US" sz="4400" spc="-5" dirty="0">
                <a:cs typeface="Source Sans Pro Light"/>
              </a:rPr>
              <a:t>  </a:t>
            </a:r>
            <a:r>
              <a:rPr lang="en-US" sz="4400" spc="-5" dirty="0" err="1">
                <a:cs typeface="Source Sans Pro Light"/>
              </a:rPr>
              <a:t>kiếm</a:t>
            </a:r>
            <a:r>
              <a:rPr lang="en-US" sz="4400" spc="-5" dirty="0">
                <a:cs typeface="Source Sans Pro Light"/>
              </a:rPr>
              <a:t>  </a:t>
            </a:r>
            <a:r>
              <a:rPr lang="en-US" sz="4400" spc="-5" dirty="0" err="1">
                <a:cs typeface="Source Sans Pro Light"/>
              </a:rPr>
              <a:t>theo</a:t>
            </a:r>
            <a:r>
              <a:rPr lang="en-US" sz="4400" spc="-5" dirty="0">
                <a:cs typeface="Source Sans Pro Light"/>
              </a:rPr>
              <a:t>  </a:t>
            </a:r>
            <a:r>
              <a:rPr lang="en-US" sz="4400" spc="-5" dirty="0" err="1">
                <a:cs typeface="Source Sans Pro Light"/>
              </a:rPr>
              <a:t>chiều</a:t>
            </a:r>
            <a:r>
              <a:rPr lang="en-US" sz="4400" spc="-5" dirty="0">
                <a:cs typeface="Source Sans Pro Light"/>
              </a:rPr>
              <a:t>  </a:t>
            </a:r>
            <a:r>
              <a:rPr lang="en-US" sz="4400" spc="-5" dirty="0" err="1">
                <a:cs typeface="Source Sans Pro Light"/>
              </a:rPr>
              <a:t>rộng</a:t>
            </a:r>
            <a:r>
              <a:rPr lang="en-US" sz="4400" spc="-5" dirty="0">
                <a:cs typeface="Source Sans Pro Light"/>
              </a:rPr>
              <a:t>  (Breath  First  Search)</a:t>
            </a:r>
            <a:endParaRPr lang="vi-VN" sz="4400" spc="-5" dirty="0">
              <a:cs typeface="Source Sans Pro Light"/>
            </a:endParaRPr>
          </a:p>
        </p:txBody>
      </p:sp>
      <p:sp>
        <p:nvSpPr>
          <p:cNvPr id="10" name="object 20">
            <a:extLst>
              <a:ext uri="{FF2B5EF4-FFF2-40B4-BE49-F238E27FC236}">
                <a16:creationId xmlns:a16="http://schemas.microsoft.com/office/drawing/2014/main" id="{6F33E8AA-DC87-6B1F-8064-DAE7E9EB3D17}"/>
              </a:ext>
            </a:extLst>
          </p:cNvPr>
          <p:cNvSpPr txBox="1"/>
          <p:nvPr/>
        </p:nvSpPr>
        <p:spPr>
          <a:xfrm>
            <a:off x="188913" y="2138380"/>
            <a:ext cx="7528392" cy="715080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algn="just">
              <a:lnSpc>
                <a:spcPct val="130000"/>
              </a:lnSpc>
            </a:pPr>
            <a:r>
              <a:rPr lang="en-US" sz="3600" spc="-5" dirty="0">
                <a:cs typeface="Source Sans Pro Light"/>
              </a:rPr>
              <a:t>Begin</a:t>
            </a:r>
          </a:p>
          <a:p>
            <a:pPr marL="926465" marR="5080" lvl="2" algn="just">
              <a:lnSpc>
                <a:spcPct val="130000"/>
              </a:lnSpc>
            </a:pPr>
            <a:r>
              <a:rPr lang="en-US" sz="3600" spc="-5" dirty="0">
                <a:solidFill>
                  <a:schemeClr val="tx1">
                    <a:lumMod val="50000"/>
                    <a:lumOff val="50000"/>
                  </a:schemeClr>
                </a:solidFill>
                <a:cs typeface="Source Sans Pro Light"/>
              </a:rPr>
              <a:t>Open={s};								</a:t>
            </a:r>
          </a:p>
          <a:p>
            <a:pPr marL="926465" marR="5080" lvl="2" algn="just">
              <a:lnSpc>
                <a:spcPct val="130000"/>
              </a:lnSpc>
            </a:pPr>
            <a:r>
              <a:rPr lang="en-US" sz="3600" spc="-5" dirty="0">
                <a:solidFill>
                  <a:schemeClr val="tx1">
                    <a:lumMod val="50000"/>
                    <a:lumOff val="50000"/>
                  </a:schemeClr>
                </a:solidFill>
                <a:cs typeface="Source Sans Pro Light"/>
              </a:rPr>
              <a:t>Close=</a:t>
            </a:r>
            <a:r>
              <a:rPr lang="en-US" sz="3600" spc="-5" dirty="0">
                <a:solidFill>
                  <a:schemeClr val="tx1">
                    <a:lumMod val="50000"/>
                    <a:lumOff val="50000"/>
                  </a:schemeClr>
                </a:solidFill>
                <a:cs typeface="Source Sans Pro Light"/>
                <a:sym typeface="Symbol" panose="05050102010706020507" pitchFamily="18" charset="2"/>
              </a:rPr>
              <a:t>;	</a:t>
            </a:r>
            <a:r>
              <a:rPr lang="en-US" sz="3600" spc="-5" dirty="0">
                <a:cs typeface="Source Sans Pro Light"/>
                <a:sym typeface="Symbol" panose="05050102010706020507" pitchFamily="18" charset="2"/>
              </a:rPr>
              <a:t>								</a:t>
            </a:r>
            <a:endParaRPr lang="en-US" sz="3600" spc="-5" dirty="0">
              <a:solidFill>
                <a:srgbClr val="0070C0"/>
              </a:solidFill>
              <a:cs typeface="Source Sans Pro Light"/>
              <a:sym typeface="Symbol" panose="05050102010706020507" pitchFamily="18" charset="2"/>
            </a:endParaRPr>
          </a:p>
          <a:p>
            <a:pPr marL="926465" marR="5080" lvl="2" algn="just">
              <a:lnSpc>
                <a:spcPct val="130000"/>
              </a:lnSpc>
            </a:pPr>
            <a:r>
              <a:rPr lang="en-US" sz="3600" spc="-5" dirty="0">
                <a:cs typeface="Source Sans Pro Light"/>
                <a:sym typeface="Symbol" panose="05050102010706020507" pitchFamily="18" charset="2"/>
              </a:rPr>
              <a:t>While(Open  !=  ){					</a:t>
            </a:r>
            <a:endParaRPr lang="en-US" sz="3600" spc="-5" dirty="0">
              <a:solidFill>
                <a:srgbClr val="0070C0"/>
              </a:solidFill>
              <a:cs typeface="Source Sans Pro Light"/>
              <a:sym typeface="Symbol" panose="05050102010706020507" pitchFamily="18" charset="2"/>
            </a:endParaRPr>
          </a:p>
          <a:p>
            <a:pPr marL="1840865" marR="5080" lvl="4" algn="just">
              <a:lnSpc>
                <a:spcPct val="130000"/>
              </a:lnSpc>
            </a:pPr>
            <a:r>
              <a:rPr lang="en-US" sz="3600" spc="-5" dirty="0">
                <a:cs typeface="Source Sans Pro Light"/>
                <a:sym typeface="Symbol" panose="05050102010706020507" pitchFamily="18" charset="2"/>
              </a:rPr>
              <a:t>n  =  Retrieve(Open);		</a:t>
            </a:r>
            <a:endParaRPr lang="en-US" sz="3600" spc="-5" dirty="0">
              <a:solidFill>
                <a:srgbClr val="0070C0"/>
              </a:solidFill>
              <a:cs typeface="Source Sans Pro Light"/>
              <a:sym typeface="Symbol" panose="05050102010706020507" pitchFamily="18" charset="2"/>
            </a:endParaRPr>
          </a:p>
          <a:p>
            <a:pPr marL="1840865" marR="5080" lvl="4" algn="just">
              <a:lnSpc>
                <a:spcPct val="130000"/>
              </a:lnSpc>
            </a:pPr>
            <a:r>
              <a:rPr lang="en-US" sz="3600" spc="-5" dirty="0">
                <a:cs typeface="Source Sans Pro Light"/>
                <a:sym typeface="Symbol" panose="05050102010706020507" pitchFamily="18" charset="2"/>
              </a:rPr>
              <a:t>If(n==g)  Return  TRUE;</a:t>
            </a:r>
            <a:endParaRPr lang="en-US" sz="3600" spc="-5" dirty="0">
              <a:solidFill>
                <a:srgbClr val="0070C0"/>
              </a:solidFill>
              <a:cs typeface="Source Sans Pro Light"/>
              <a:sym typeface="Symbol" panose="05050102010706020507" pitchFamily="18" charset="2"/>
            </a:endParaRPr>
          </a:p>
          <a:p>
            <a:pPr marL="1840865" marR="5080" lvl="4" algn="just">
              <a:lnSpc>
                <a:spcPct val="130000"/>
              </a:lnSpc>
            </a:pPr>
            <a:r>
              <a:rPr lang="en-US" sz="3600" spc="-5" dirty="0">
                <a:cs typeface="Source Sans Pro Light"/>
                <a:sym typeface="Symbol" panose="05050102010706020507" pitchFamily="18" charset="2"/>
              </a:rPr>
              <a:t>Open  =  Open    (n);	</a:t>
            </a:r>
            <a:endParaRPr lang="en-US" sz="3600" spc="-5" dirty="0">
              <a:solidFill>
                <a:srgbClr val="0070C0"/>
              </a:solidFill>
              <a:cs typeface="Source Sans Pro Light"/>
              <a:sym typeface="Symbol" panose="05050102010706020507" pitchFamily="18" charset="2"/>
            </a:endParaRPr>
          </a:p>
          <a:p>
            <a:pPr marL="1840865" marR="5080" lvl="4" algn="just">
              <a:lnSpc>
                <a:spcPct val="130000"/>
              </a:lnSpc>
            </a:pPr>
            <a:r>
              <a:rPr lang="en-US" sz="3600" spc="-5" dirty="0">
                <a:cs typeface="Source Sans Pro Light"/>
                <a:sym typeface="Symbol" panose="05050102010706020507" pitchFamily="18" charset="2"/>
              </a:rPr>
              <a:t>Close  =  Close    {n}</a:t>
            </a:r>
          </a:p>
          <a:p>
            <a:pPr marL="926465" marR="5080" lvl="2" algn="just">
              <a:lnSpc>
                <a:spcPct val="130000"/>
              </a:lnSpc>
            </a:pPr>
            <a:r>
              <a:rPr lang="en-US" sz="3600" spc="-5" dirty="0">
                <a:cs typeface="Source Sans Pro Light"/>
                <a:sym typeface="Symbol" panose="05050102010706020507" pitchFamily="18" charset="2"/>
              </a:rPr>
              <a:t>}</a:t>
            </a:r>
            <a:endParaRPr lang="en-US" sz="3600" spc="-5" dirty="0">
              <a:cs typeface="Source Sans Pro Light"/>
            </a:endParaRPr>
          </a:p>
          <a:p>
            <a:pPr marL="12065" marR="5080" algn="just">
              <a:lnSpc>
                <a:spcPct val="130000"/>
              </a:lnSpc>
            </a:pPr>
            <a:r>
              <a:rPr lang="en-US" sz="3600" spc="-5" dirty="0">
                <a:cs typeface="Source Sans Pro Light"/>
              </a:rPr>
              <a:t>End;</a:t>
            </a:r>
            <a:endParaRPr lang="vi-VN" sz="3600" spc="-5" dirty="0">
              <a:cs typeface="Source Sans Pro Light"/>
            </a:endParaRPr>
          </a:p>
        </p:txBody>
      </p:sp>
      <p:sp>
        <p:nvSpPr>
          <p:cNvPr id="7" name="object 20">
            <a:extLst>
              <a:ext uri="{FF2B5EF4-FFF2-40B4-BE49-F238E27FC236}">
                <a16:creationId xmlns:a16="http://schemas.microsoft.com/office/drawing/2014/main" id="{E8C030D6-AE59-BB22-0E57-772D3895E3CD}"/>
              </a:ext>
            </a:extLst>
          </p:cNvPr>
          <p:cNvSpPr txBox="1"/>
          <p:nvPr/>
        </p:nvSpPr>
        <p:spPr>
          <a:xfrm>
            <a:off x="7717304" y="2374900"/>
            <a:ext cx="11018683" cy="733790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r>
              <a:rPr lang="en-US" sz="28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if</a:t>
            </a:r>
            <a:r>
              <a:rPr lang="en-US" sz="2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(visited[</a:t>
            </a:r>
            <a:r>
              <a:rPr lang="en-US" sz="2800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end</a:t>
            </a:r>
            <a:r>
              <a:rPr lang="en-US" sz="2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 == </a:t>
            </a:r>
            <a:r>
              <a:rPr lang="en-US" sz="28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sz="2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 {</a:t>
            </a:r>
          </a:p>
          <a:p>
            <a:pPr marL="2243138" indent="-1693863"/>
            <a:r>
              <a:rPr lang="en-US" sz="28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printf</a:t>
            </a:r>
            <a:r>
              <a:rPr lang="en-US" sz="2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28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sz="2800" b="0" dirty="0" err="1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Khong</a:t>
            </a:r>
            <a:r>
              <a:rPr lang="en-US" sz="28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800" b="0" dirty="0" err="1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tim</a:t>
            </a:r>
            <a:r>
              <a:rPr lang="en-US" sz="28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800" b="0" dirty="0" err="1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thay</a:t>
            </a:r>
            <a:r>
              <a:rPr lang="en-US" sz="28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800" b="0" dirty="0" err="1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duong</a:t>
            </a:r>
            <a:r>
              <a:rPr lang="en-US" sz="28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 di </a:t>
            </a:r>
            <a:r>
              <a:rPr lang="en-US" sz="2800" b="0" dirty="0" err="1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tu</a:t>
            </a:r>
            <a:r>
              <a:rPr lang="en-US" sz="28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 %d den %d\n"</a:t>
            </a:r>
            <a:r>
              <a:rPr lang="en-US" sz="2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2800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start</a:t>
            </a:r>
            <a:r>
              <a:rPr lang="en-US" sz="2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2800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end</a:t>
            </a:r>
            <a:r>
              <a:rPr lang="en-US" sz="2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US" sz="28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	return</a:t>
            </a:r>
            <a:r>
              <a:rPr lang="en-US" sz="2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US" sz="2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endParaRPr lang="en-US" sz="28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8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// In </a:t>
            </a:r>
            <a:r>
              <a:rPr lang="en-US" sz="2800" b="0" dirty="0" err="1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ra</a:t>
            </a:r>
            <a:r>
              <a:rPr lang="en-US" sz="28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800" b="0" dirty="0" err="1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duong</a:t>
            </a:r>
            <a:r>
              <a:rPr lang="en-US" sz="28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 di bang </a:t>
            </a:r>
            <a:r>
              <a:rPr lang="en-US" sz="2800" b="0" dirty="0" err="1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cach</a:t>
            </a:r>
            <a:r>
              <a:rPr lang="en-US" sz="28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 in </a:t>
            </a:r>
            <a:r>
              <a:rPr lang="en-US" sz="2800" b="0" dirty="0" err="1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nguoc</a:t>
            </a:r>
            <a:r>
              <a:rPr lang="en-US" sz="28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 DS </a:t>
            </a:r>
            <a:r>
              <a:rPr lang="en-US" sz="2800" b="0" dirty="0" err="1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tu</a:t>
            </a:r>
            <a:r>
              <a:rPr lang="en-US" sz="28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 start</a:t>
            </a:r>
            <a:endParaRPr lang="en-US" sz="28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8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US" sz="2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path[</a:t>
            </a:r>
            <a:r>
              <a:rPr lang="en-US" sz="2800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n</a:t>
            </a:r>
            <a:r>
              <a:rPr lang="en-US" sz="2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], </a:t>
            </a:r>
            <a:r>
              <a:rPr lang="en-US" sz="28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len</a:t>
            </a:r>
            <a:r>
              <a:rPr lang="en-US" sz="2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US" sz="28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sz="2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endParaRPr lang="en-US" sz="28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8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for</a:t>
            </a:r>
            <a:r>
              <a:rPr lang="en-US" sz="2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(</a:t>
            </a:r>
            <a:r>
              <a:rPr lang="en-US" sz="28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US" sz="2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8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sz="2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US" sz="2800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end</a:t>
            </a:r>
            <a:r>
              <a:rPr lang="en-US" sz="2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 </a:t>
            </a:r>
            <a:r>
              <a:rPr lang="en-US" sz="28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sz="2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!= -</a:t>
            </a:r>
            <a:r>
              <a:rPr lang="en-US" sz="28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sz="2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 </a:t>
            </a:r>
            <a:r>
              <a:rPr lang="en-US" sz="28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sz="2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parent[</a:t>
            </a:r>
            <a:r>
              <a:rPr lang="en-US" sz="28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sz="2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]) {</a:t>
            </a:r>
          </a:p>
          <a:p>
            <a:r>
              <a:rPr lang="en-US" sz="2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	path[</a:t>
            </a:r>
            <a:r>
              <a:rPr lang="en-US" sz="28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len</a:t>
            </a:r>
            <a:r>
              <a:rPr lang="en-US" sz="2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++] = </a:t>
            </a:r>
            <a:r>
              <a:rPr lang="en-US" sz="28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sz="2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US" sz="2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endParaRPr lang="en-US" sz="28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8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printf</a:t>
            </a:r>
            <a:r>
              <a:rPr lang="en-US" sz="2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28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"Duong di </a:t>
            </a:r>
            <a:r>
              <a:rPr lang="en-US" sz="2800" b="0" dirty="0" err="1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tu</a:t>
            </a:r>
            <a:r>
              <a:rPr lang="en-US" sz="28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 %d den %d: "</a:t>
            </a:r>
            <a:r>
              <a:rPr lang="en-US" sz="2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2800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start</a:t>
            </a:r>
            <a:r>
              <a:rPr lang="en-US" sz="2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2800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end</a:t>
            </a:r>
            <a:r>
              <a:rPr lang="en-US" sz="2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US" sz="28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for</a:t>
            </a:r>
            <a:r>
              <a:rPr lang="en-US" sz="2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(</a:t>
            </a:r>
            <a:r>
              <a:rPr lang="en-US" sz="28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US" sz="2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8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sz="2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US" sz="28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len</a:t>
            </a:r>
            <a:r>
              <a:rPr lang="en-US" sz="2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- </a:t>
            </a:r>
            <a:r>
              <a:rPr lang="en-US" sz="28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sz="2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 </a:t>
            </a:r>
            <a:r>
              <a:rPr lang="en-US" sz="28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sz="2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&gt;= </a:t>
            </a:r>
            <a:r>
              <a:rPr lang="en-US" sz="28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sz="2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 </a:t>
            </a:r>
            <a:r>
              <a:rPr lang="en-US" sz="28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sz="2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--) {</a:t>
            </a:r>
          </a:p>
          <a:p>
            <a:r>
              <a:rPr lang="en-US" sz="2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	</a:t>
            </a:r>
            <a:r>
              <a:rPr lang="en-US" sz="28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printf</a:t>
            </a:r>
            <a:r>
              <a:rPr lang="en-US" sz="2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28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"%d "</a:t>
            </a:r>
            <a:r>
              <a:rPr lang="en-US" sz="2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path[</a:t>
            </a:r>
            <a:r>
              <a:rPr lang="en-US" sz="28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sz="2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]);</a:t>
            </a:r>
          </a:p>
          <a:p>
            <a:r>
              <a:rPr lang="en-US" sz="2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0793466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1" y="0"/>
            <a:ext cx="19010313" cy="1112119"/>
          </a:xfrm>
          <a:custGeom>
            <a:avLst/>
            <a:gdLst/>
            <a:ahLst/>
            <a:cxnLst/>
            <a:rect l="l" t="t" r="r" b="b"/>
            <a:pathLst>
              <a:path w="1892300" h="440055">
                <a:moveTo>
                  <a:pt x="0" y="439737"/>
                </a:moveTo>
                <a:lnTo>
                  <a:pt x="1892300" y="439737"/>
                </a:lnTo>
                <a:lnTo>
                  <a:pt x="1892300" y="0"/>
                </a:lnTo>
                <a:lnTo>
                  <a:pt x="0" y="0"/>
                </a:lnTo>
                <a:lnTo>
                  <a:pt x="0" y="439737"/>
                </a:lnTo>
                <a:close/>
              </a:path>
            </a:pathLst>
          </a:custGeom>
          <a:solidFill>
            <a:srgbClr val="009E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18356" y="317499"/>
            <a:ext cx="171450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vi-VN" sz="4400" spc="-10" dirty="0">
                <a:solidFill>
                  <a:srgbClr val="FFFFFF"/>
                </a:solidFill>
                <a:cs typeface="Source Sans Pro Light"/>
              </a:rPr>
              <a:t>Chương  2.  BÀI  TOÁN  VÀ  PHƯƠNG  PHÁP  TÌM  KIẾM  LỜI  GIẢI</a:t>
            </a:r>
            <a:endParaRPr lang="vi-VN" sz="4400" dirty="0">
              <a:cs typeface="Source Sans Pro Light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522CD6F9-FAAB-EBF2-2F61-7ECBAB9ACB1A}"/>
              </a:ext>
            </a:extLst>
          </p:cNvPr>
          <p:cNvSpPr/>
          <p:nvPr/>
        </p:nvSpPr>
        <p:spPr>
          <a:xfrm>
            <a:off x="-1" y="1124818"/>
            <a:ext cx="18572957" cy="1000863"/>
          </a:xfrm>
          <a:custGeom>
            <a:avLst/>
            <a:gdLst>
              <a:gd name="connsiteX0" fmla="*/ 0 w 19044896"/>
              <a:gd name="connsiteY0" fmla="*/ 0 h 814838"/>
              <a:gd name="connsiteX1" fmla="*/ 17382432 w 19044896"/>
              <a:gd name="connsiteY1" fmla="*/ 0 h 814838"/>
              <a:gd name="connsiteX2" fmla="*/ 18288000 w 19044896"/>
              <a:gd name="connsiteY2" fmla="*/ 0 h 814838"/>
              <a:gd name="connsiteX3" fmla="*/ 18726162 w 19044896"/>
              <a:gd name="connsiteY3" fmla="*/ 0 h 814838"/>
              <a:gd name="connsiteX4" fmla="*/ 19044896 w 19044896"/>
              <a:gd name="connsiteY4" fmla="*/ 407419 h 814838"/>
              <a:gd name="connsiteX5" fmla="*/ 18726162 w 19044896"/>
              <a:gd name="connsiteY5" fmla="*/ 814838 h 814838"/>
              <a:gd name="connsiteX6" fmla="*/ 18288000 w 19044896"/>
              <a:gd name="connsiteY6" fmla="*/ 814838 h 814838"/>
              <a:gd name="connsiteX7" fmla="*/ 17382432 w 19044896"/>
              <a:gd name="connsiteY7" fmla="*/ 814838 h 814838"/>
              <a:gd name="connsiteX8" fmla="*/ 0 w 19044896"/>
              <a:gd name="connsiteY8" fmla="*/ 814838 h 814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044896" h="814838">
                <a:moveTo>
                  <a:pt x="0" y="0"/>
                </a:moveTo>
                <a:lnTo>
                  <a:pt x="17382432" y="0"/>
                </a:lnTo>
                <a:lnTo>
                  <a:pt x="18288000" y="0"/>
                </a:lnTo>
                <a:lnTo>
                  <a:pt x="18726162" y="0"/>
                </a:lnTo>
                <a:cubicBezTo>
                  <a:pt x="18902178" y="0"/>
                  <a:pt x="19044896" y="182396"/>
                  <a:pt x="19044896" y="407419"/>
                </a:cubicBezTo>
                <a:cubicBezTo>
                  <a:pt x="19044896" y="632443"/>
                  <a:pt x="18902178" y="814838"/>
                  <a:pt x="18726162" y="814838"/>
                </a:cubicBezTo>
                <a:lnTo>
                  <a:pt x="18288000" y="814838"/>
                </a:lnTo>
                <a:lnTo>
                  <a:pt x="17382432" y="814838"/>
                </a:lnTo>
                <a:lnTo>
                  <a:pt x="0" y="814838"/>
                </a:lnTo>
                <a:close/>
              </a:path>
            </a:pathLst>
          </a:custGeom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object 20">
            <a:extLst>
              <a:ext uri="{FF2B5EF4-FFF2-40B4-BE49-F238E27FC236}">
                <a16:creationId xmlns:a16="http://schemas.microsoft.com/office/drawing/2014/main" id="{741827C7-EE84-B4FC-9E5C-303839CC7A00}"/>
              </a:ext>
            </a:extLst>
          </p:cNvPr>
          <p:cNvSpPr txBox="1"/>
          <p:nvPr/>
        </p:nvSpPr>
        <p:spPr>
          <a:xfrm>
            <a:off x="757564" y="1179062"/>
            <a:ext cx="17205792" cy="81483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83565" marR="5080" indent="-571500" algn="just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en-US" sz="4400" spc="-5" dirty="0" err="1">
                <a:cs typeface="Source Sans Pro Light"/>
              </a:rPr>
              <a:t>Tìm</a:t>
            </a:r>
            <a:r>
              <a:rPr lang="en-US" sz="4400" spc="-5" dirty="0">
                <a:cs typeface="Source Sans Pro Light"/>
              </a:rPr>
              <a:t>  </a:t>
            </a:r>
            <a:r>
              <a:rPr lang="en-US" sz="4400" spc="-5" dirty="0" err="1">
                <a:cs typeface="Source Sans Pro Light"/>
              </a:rPr>
              <a:t>kiếm</a:t>
            </a:r>
            <a:r>
              <a:rPr lang="en-US" sz="4400" spc="-5" dirty="0">
                <a:cs typeface="Source Sans Pro Light"/>
              </a:rPr>
              <a:t>  </a:t>
            </a:r>
            <a:r>
              <a:rPr lang="en-US" sz="4400" spc="-5" dirty="0" err="1">
                <a:cs typeface="Source Sans Pro Light"/>
              </a:rPr>
              <a:t>theo</a:t>
            </a:r>
            <a:r>
              <a:rPr lang="en-US" sz="4400" spc="-5" dirty="0">
                <a:cs typeface="Source Sans Pro Light"/>
              </a:rPr>
              <a:t>  </a:t>
            </a:r>
            <a:r>
              <a:rPr lang="en-US" sz="4400" spc="-5" dirty="0" err="1">
                <a:cs typeface="Source Sans Pro Light"/>
              </a:rPr>
              <a:t>chiều</a:t>
            </a:r>
            <a:r>
              <a:rPr lang="en-US" sz="4400" spc="-5" dirty="0">
                <a:cs typeface="Source Sans Pro Light"/>
              </a:rPr>
              <a:t>  </a:t>
            </a:r>
            <a:r>
              <a:rPr lang="en-US" sz="4400" spc="-5" dirty="0" err="1">
                <a:cs typeface="Source Sans Pro Light"/>
              </a:rPr>
              <a:t>sâu</a:t>
            </a:r>
            <a:r>
              <a:rPr lang="en-US" sz="4400" spc="-5" dirty="0">
                <a:cs typeface="Source Sans Pro Light"/>
              </a:rPr>
              <a:t>  (Depth  First  Search)</a:t>
            </a:r>
            <a:endParaRPr lang="vi-VN" sz="4400" spc="-5" dirty="0">
              <a:cs typeface="Source Sans Pro Light"/>
            </a:endParaRPr>
          </a:p>
        </p:txBody>
      </p:sp>
      <p:sp>
        <p:nvSpPr>
          <p:cNvPr id="10" name="object 20">
            <a:extLst>
              <a:ext uri="{FF2B5EF4-FFF2-40B4-BE49-F238E27FC236}">
                <a16:creationId xmlns:a16="http://schemas.microsoft.com/office/drawing/2014/main" id="{6F33E8AA-DC87-6B1F-8064-DAE7E9EB3D17}"/>
              </a:ext>
            </a:extLst>
          </p:cNvPr>
          <p:cNvSpPr txBox="1"/>
          <p:nvPr/>
        </p:nvSpPr>
        <p:spPr>
          <a:xfrm>
            <a:off x="757564" y="2179925"/>
            <a:ext cx="7528392" cy="715080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algn="just">
              <a:lnSpc>
                <a:spcPct val="130000"/>
              </a:lnSpc>
            </a:pPr>
            <a:r>
              <a:rPr lang="en-US" sz="3600" spc="-5" dirty="0">
                <a:cs typeface="Source Sans Pro Light"/>
              </a:rPr>
              <a:t>Begin</a:t>
            </a:r>
          </a:p>
          <a:p>
            <a:pPr marL="926465" marR="5080" lvl="2" algn="just">
              <a:lnSpc>
                <a:spcPct val="130000"/>
              </a:lnSpc>
            </a:pPr>
            <a:r>
              <a:rPr lang="en-US" sz="3600" spc="-5" dirty="0">
                <a:cs typeface="Source Sans Pro Light"/>
              </a:rPr>
              <a:t>Open={s};								</a:t>
            </a:r>
            <a:endParaRPr lang="en-US" sz="3600" spc="-5" dirty="0">
              <a:solidFill>
                <a:srgbClr val="0070C0"/>
              </a:solidFill>
              <a:cs typeface="Source Sans Pro Light"/>
            </a:endParaRPr>
          </a:p>
          <a:p>
            <a:pPr marL="926465" marR="5080" lvl="2" algn="just">
              <a:lnSpc>
                <a:spcPct val="130000"/>
              </a:lnSpc>
            </a:pPr>
            <a:r>
              <a:rPr lang="en-US" sz="3600" spc="-5" dirty="0">
                <a:cs typeface="Source Sans Pro Light"/>
              </a:rPr>
              <a:t>Close=</a:t>
            </a:r>
            <a:r>
              <a:rPr lang="en-US" sz="3600" spc="-5" dirty="0">
                <a:cs typeface="Source Sans Pro Light"/>
                <a:sym typeface="Symbol" panose="05050102010706020507" pitchFamily="18" charset="2"/>
              </a:rPr>
              <a:t>;									</a:t>
            </a:r>
            <a:endParaRPr lang="en-US" sz="3600" spc="-5" dirty="0">
              <a:solidFill>
                <a:srgbClr val="0070C0"/>
              </a:solidFill>
              <a:cs typeface="Source Sans Pro Light"/>
              <a:sym typeface="Symbol" panose="05050102010706020507" pitchFamily="18" charset="2"/>
            </a:endParaRPr>
          </a:p>
          <a:p>
            <a:pPr marL="926465" marR="5080" lvl="2" algn="just">
              <a:lnSpc>
                <a:spcPct val="130000"/>
              </a:lnSpc>
            </a:pPr>
            <a:r>
              <a:rPr lang="en-US" sz="3600" spc="-5" dirty="0">
                <a:cs typeface="Source Sans Pro Light"/>
                <a:sym typeface="Symbol" panose="05050102010706020507" pitchFamily="18" charset="2"/>
              </a:rPr>
              <a:t>While(Open  !=  ){					</a:t>
            </a:r>
            <a:endParaRPr lang="en-US" sz="3600" spc="-5" dirty="0">
              <a:solidFill>
                <a:srgbClr val="0070C0"/>
              </a:solidFill>
              <a:cs typeface="Source Sans Pro Light"/>
              <a:sym typeface="Symbol" panose="05050102010706020507" pitchFamily="18" charset="2"/>
            </a:endParaRPr>
          </a:p>
          <a:p>
            <a:pPr marL="1840865" marR="5080" lvl="4" algn="just">
              <a:lnSpc>
                <a:spcPct val="130000"/>
              </a:lnSpc>
            </a:pPr>
            <a:r>
              <a:rPr lang="en-US" sz="3600" spc="-5" dirty="0">
                <a:cs typeface="Source Sans Pro Light"/>
                <a:sym typeface="Symbol" panose="05050102010706020507" pitchFamily="18" charset="2"/>
              </a:rPr>
              <a:t>n  =  Retrieve(Open);		</a:t>
            </a:r>
            <a:endParaRPr lang="en-US" sz="3600" spc="-5" dirty="0">
              <a:solidFill>
                <a:srgbClr val="0070C0"/>
              </a:solidFill>
              <a:cs typeface="Source Sans Pro Light"/>
              <a:sym typeface="Symbol" panose="05050102010706020507" pitchFamily="18" charset="2"/>
            </a:endParaRPr>
          </a:p>
          <a:p>
            <a:pPr marL="1840865" marR="5080" lvl="4" algn="just">
              <a:lnSpc>
                <a:spcPct val="130000"/>
              </a:lnSpc>
            </a:pPr>
            <a:r>
              <a:rPr lang="en-US" sz="3600" spc="-5" dirty="0">
                <a:cs typeface="Source Sans Pro Light"/>
                <a:sym typeface="Symbol" panose="05050102010706020507" pitchFamily="18" charset="2"/>
              </a:rPr>
              <a:t>If(n==g)  Return  TRUE;</a:t>
            </a:r>
            <a:endParaRPr lang="en-US" sz="3600" spc="-5" dirty="0">
              <a:solidFill>
                <a:srgbClr val="0070C0"/>
              </a:solidFill>
              <a:cs typeface="Source Sans Pro Light"/>
              <a:sym typeface="Symbol" panose="05050102010706020507" pitchFamily="18" charset="2"/>
            </a:endParaRPr>
          </a:p>
          <a:p>
            <a:pPr marL="1840865" marR="5080" lvl="4" algn="just">
              <a:lnSpc>
                <a:spcPct val="130000"/>
              </a:lnSpc>
            </a:pPr>
            <a:r>
              <a:rPr lang="en-US" sz="3600" spc="-5" dirty="0">
                <a:cs typeface="Source Sans Pro Light"/>
                <a:sym typeface="Symbol" panose="05050102010706020507" pitchFamily="18" charset="2"/>
              </a:rPr>
              <a:t>Open  =  Open    (n);	</a:t>
            </a:r>
            <a:endParaRPr lang="en-US" sz="3600" spc="-5" dirty="0">
              <a:solidFill>
                <a:srgbClr val="0070C0"/>
              </a:solidFill>
              <a:cs typeface="Source Sans Pro Light"/>
              <a:sym typeface="Symbol" panose="05050102010706020507" pitchFamily="18" charset="2"/>
            </a:endParaRPr>
          </a:p>
          <a:p>
            <a:pPr marL="1840865" marR="5080" lvl="4" algn="just">
              <a:lnSpc>
                <a:spcPct val="130000"/>
              </a:lnSpc>
            </a:pPr>
            <a:r>
              <a:rPr lang="en-US" sz="3600" spc="-5" dirty="0">
                <a:cs typeface="Source Sans Pro Light"/>
                <a:sym typeface="Symbol" panose="05050102010706020507" pitchFamily="18" charset="2"/>
              </a:rPr>
              <a:t>Close  =  Close    {n}</a:t>
            </a:r>
          </a:p>
          <a:p>
            <a:pPr marL="926465" marR="5080" lvl="2" algn="just">
              <a:lnSpc>
                <a:spcPct val="130000"/>
              </a:lnSpc>
            </a:pPr>
            <a:r>
              <a:rPr lang="en-US" sz="3600" spc="-5" dirty="0">
                <a:cs typeface="Source Sans Pro Light"/>
                <a:sym typeface="Symbol" panose="05050102010706020507" pitchFamily="18" charset="2"/>
              </a:rPr>
              <a:t>}</a:t>
            </a:r>
            <a:endParaRPr lang="en-US" sz="3600" spc="-5" dirty="0">
              <a:cs typeface="Source Sans Pro Light"/>
            </a:endParaRPr>
          </a:p>
          <a:p>
            <a:pPr marL="12065" marR="5080" algn="just">
              <a:lnSpc>
                <a:spcPct val="130000"/>
              </a:lnSpc>
            </a:pPr>
            <a:r>
              <a:rPr lang="en-US" sz="3600" spc="-5" dirty="0">
                <a:cs typeface="Source Sans Pro Light"/>
              </a:rPr>
              <a:t>End;</a:t>
            </a:r>
            <a:endParaRPr lang="vi-VN" sz="3600" spc="-5" dirty="0">
              <a:cs typeface="Source Sans Pro Light"/>
            </a:endParaRPr>
          </a:p>
        </p:txBody>
      </p:sp>
      <p:sp>
        <p:nvSpPr>
          <p:cNvPr id="7" name="object 20">
            <a:extLst>
              <a:ext uri="{FF2B5EF4-FFF2-40B4-BE49-F238E27FC236}">
                <a16:creationId xmlns:a16="http://schemas.microsoft.com/office/drawing/2014/main" id="{E8C030D6-AE59-BB22-0E57-772D3895E3CD}"/>
              </a:ext>
            </a:extLst>
          </p:cNvPr>
          <p:cNvSpPr txBox="1"/>
          <p:nvPr/>
        </p:nvSpPr>
        <p:spPr>
          <a:xfrm>
            <a:off x="7371556" y="2236025"/>
            <a:ext cx="10881193" cy="435587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algn="just">
              <a:lnSpc>
                <a:spcPct val="130000"/>
              </a:lnSpc>
            </a:pPr>
            <a:r>
              <a:rPr lang="en-US" sz="4000" i="1" spc="-5" dirty="0" err="1">
                <a:solidFill>
                  <a:srgbClr val="0070C0"/>
                </a:solidFill>
                <a:cs typeface="Source Sans Pro Light"/>
              </a:rPr>
              <a:t>Nguyên</a:t>
            </a:r>
            <a:r>
              <a:rPr lang="en-US" sz="4000" i="1" spc="-5" dirty="0">
                <a:solidFill>
                  <a:srgbClr val="0070C0"/>
                </a:solidFill>
                <a:cs typeface="Source Sans Pro Light"/>
              </a:rPr>
              <a:t>  </a:t>
            </a:r>
            <a:r>
              <a:rPr lang="en-US" sz="4000" i="1" spc="-5" dirty="0" err="1">
                <a:solidFill>
                  <a:srgbClr val="0070C0"/>
                </a:solidFill>
                <a:cs typeface="Source Sans Pro Light"/>
              </a:rPr>
              <a:t>tắc</a:t>
            </a:r>
            <a:r>
              <a:rPr lang="en-US" sz="4000" i="1" spc="-5" dirty="0">
                <a:solidFill>
                  <a:srgbClr val="0070C0"/>
                </a:solidFill>
                <a:cs typeface="Source Sans Pro Light"/>
              </a:rPr>
              <a:t>  </a:t>
            </a:r>
            <a:r>
              <a:rPr lang="en-US" sz="4000" i="1" spc="-5" dirty="0" err="1">
                <a:solidFill>
                  <a:srgbClr val="0070C0"/>
                </a:solidFill>
                <a:cs typeface="Source Sans Pro Light"/>
              </a:rPr>
              <a:t>của</a:t>
            </a:r>
            <a:r>
              <a:rPr lang="en-US" sz="4000" i="1" spc="-5" dirty="0">
                <a:solidFill>
                  <a:srgbClr val="0070C0"/>
                </a:solidFill>
                <a:cs typeface="Source Sans Pro Light"/>
              </a:rPr>
              <a:t>  DFS:</a:t>
            </a:r>
          </a:p>
          <a:p>
            <a:pPr marL="1040765" marR="5080" lvl="1" indent="-571500" algn="just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en-US" sz="3600" i="1" spc="-5" dirty="0" err="1">
                <a:solidFill>
                  <a:srgbClr val="0070C0"/>
                </a:solidFill>
                <a:cs typeface="Source Sans Pro Light"/>
              </a:rPr>
              <a:t>Tìm</a:t>
            </a:r>
            <a:r>
              <a:rPr lang="en-US" sz="3600" i="1" spc="-5" dirty="0">
                <a:solidFill>
                  <a:srgbClr val="0070C0"/>
                </a:solidFill>
                <a:cs typeface="Source Sans Pro Light"/>
              </a:rPr>
              <a:t>  1  </a:t>
            </a:r>
            <a:r>
              <a:rPr lang="en-US" sz="3600" i="1" spc="-5" dirty="0" err="1">
                <a:solidFill>
                  <a:srgbClr val="0070C0"/>
                </a:solidFill>
                <a:cs typeface="Source Sans Pro Light"/>
              </a:rPr>
              <a:t>nút</a:t>
            </a:r>
            <a:r>
              <a:rPr lang="en-US" sz="3600" i="1" spc="-5" dirty="0">
                <a:solidFill>
                  <a:srgbClr val="0070C0"/>
                </a:solidFill>
                <a:cs typeface="Source Sans Pro Light"/>
              </a:rPr>
              <a:t>  </a:t>
            </a:r>
            <a:r>
              <a:rPr lang="en-US" sz="3600" i="1" spc="-5" dirty="0" err="1">
                <a:solidFill>
                  <a:srgbClr val="0070C0"/>
                </a:solidFill>
                <a:cs typeface="Source Sans Pro Light"/>
              </a:rPr>
              <a:t>biên</a:t>
            </a:r>
            <a:r>
              <a:rPr lang="en-US" sz="3600" i="1" spc="-5" dirty="0">
                <a:solidFill>
                  <a:srgbClr val="0070C0"/>
                </a:solidFill>
                <a:cs typeface="Source Sans Pro Light"/>
              </a:rPr>
              <a:t>  </a:t>
            </a:r>
            <a:r>
              <a:rPr lang="en-US" sz="3600" i="1" spc="-5" dirty="0" err="1">
                <a:solidFill>
                  <a:srgbClr val="0070C0"/>
                </a:solidFill>
                <a:cs typeface="Source Sans Pro Light"/>
              </a:rPr>
              <a:t>và</a:t>
            </a:r>
            <a:r>
              <a:rPr lang="en-US" sz="3600" i="1" spc="-5" dirty="0">
                <a:solidFill>
                  <a:srgbClr val="0070C0"/>
                </a:solidFill>
                <a:cs typeface="Source Sans Pro Light"/>
              </a:rPr>
              <a:t>  </a:t>
            </a:r>
            <a:r>
              <a:rPr lang="en-US" sz="3600" i="1" spc="-5" dirty="0" err="1">
                <a:solidFill>
                  <a:srgbClr val="0070C0"/>
                </a:solidFill>
                <a:cs typeface="Source Sans Pro Light"/>
              </a:rPr>
              <a:t>các</a:t>
            </a:r>
            <a:r>
              <a:rPr lang="en-US" sz="3600" i="1" spc="-5" dirty="0">
                <a:solidFill>
                  <a:srgbClr val="0070C0"/>
                </a:solidFill>
                <a:cs typeface="Source Sans Pro Light"/>
              </a:rPr>
              <a:t>  </a:t>
            </a:r>
            <a:r>
              <a:rPr lang="en-US" sz="3600" i="1" spc="-5" dirty="0" err="1">
                <a:solidFill>
                  <a:srgbClr val="0070C0"/>
                </a:solidFill>
                <a:cs typeface="Source Sans Pro Light"/>
              </a:rPr>
              <a:t>nút</a:t>
            </a:r>
            <a:r>
              <a:rPr lang="en-US" sz="3600" i="1" spc="-5" dirty="0">
                <a:solidFill>
                  <a:srgbClr val="0070C0"/>
                </a:solidFill>
                <a:cs typeface="Source Sans Pro Light"/>
              </a:rPr>
              <a:t>  </a:t>
            </a:r>
            <a:r>
              <a:rPr lang="en-US" sz="3600" i="1" spc="-5" dirty="0" err="1">
                <a:solidFill>
                  <a:srgbClr val="0070C0"/>
                </a:solidFill>
                <a:cs typeface="Source Sans Pro Light"/>
              </a:rPr>
              <a:t>kề</a:t>
            </a:r>
            <a:endParaRPr lang="en-US" sz="3600" i="1" spc="-5" dirty="0">
              <a:solidFill>
                <a:srgbClr val="0070C0"/>
              </a:solidFill>
              <a:cs typeface="Source Sans Pro Light"/>
            </a:endParaRPr>
          </a:p>
          <a:p>
            <a:pPr marL="1040765" marR="5080" lvl="1" indent="-571500" algn="just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en-US" sz="3600" i="1" spc="-5" dirty="0" err="1">
                <a:solidFill>
                  <a:srgbClr val="0070C0"/>
                </a:solidFill>
                <a:cs typeface="Source Sans Pro Light"/>
              </a:rPr>
              <a:t>Lấy</a:t>
            </a:r>
            <a:r>
              <a:rPr lang="en-US" sz="3600" i="1" spc="-5" dirty="0">
                <a:solidFill>
                  <a:srgbClr val="0070C0"/>
                </a:solidFill>
                <a:cs typeface="Source Sans Pro Light"/>
              </a:rPr>
              <a:t>  1  </a:t>
            </a:r>
            <a:r>
              <a:rPr lang="en-US" sz="3600" i="1" spc="-5" dirty="0" err="1">
                <a:solidFill>
                  <a:srgbClr val="0070C0"/>
                </a:solidFill>
                <a:cs typeface="Source Sans Pro Light"/>
              </a:rPr>
              <a:t>nút</a:t>
            </a:r>
            <a:r>
              <a:rPr lang="en-US" sz="3600" i="1" spc="-5" dirty="0">
                <a:solidFill>
                  <a:srgbClr val="0070C0"/>
                </a:solidFill>
                <a:cs typeface="Source Sans Pro Light"/>
              </a:rPr>
              <a:t>  </a:t>
            </a:r>
            <a:r>
              <a:rPr lang="en-US" sz="3600" i="1" spc="-5" dirty="0" err="1">
                <a:solidFill>
                  <a:srgbClr val="0070C0"/>
                </a:solidFill>
                <a:cs typeface="Source Sans Pro Light"/>
              </a:rPr>
              <a:t>đầu</a:t>
            </a:r>
            <a:r>
              <a:rPr lang="en-US" sz="3600" i="1" spc="-5" dirty="0">
                <a:solidFill>
                  <a:srgbClr val="0070C0"/>
                </a:solidFill>
                <a:cs typeface="Source Sans Pro Light"/>
              </a:rPr>
              <a:t>  </a:t>
            </a:r>
            <a:r>
              <a:rPr lang="en-US" sz="3600" i="1" spc="-5" dirty="0" err="1">
                <a:solidFill>
                  <a:srgbClr val="0070C0"/>
                </a:solidFill>
                <a:cs typeface="Source Sans Pro Light"/>
              </a:rPr>
              <a:t>của</a:t>
            </a:r>
            <a:r>
              <a:rPr lang="en-US" sz="3600" i="1" spc="-5" dirty="0">
                <a:solidFill>
                  <a:srgbClr val="0070C0"/>
                </a:solidFill>
                <a:cs typeface="Source Sans Pro Light"/>
              </a:rPr>
              <a:t>  OPEN  </a:t>
            </a:r>
            <a:r>
              <a:rPr lang="en-US" sz="3600" i="1" spc="-5" dirty="0" err="1">
                <a:solidFill>
                  <a:srgbClr val="0070C0"/>
                </a:solidFill>
                <a:cs typeface="Source Sans Pro Light"/>
              </a:rPr>
              <a:t>ra</a:t>
            </a:r>
            <a:r>
              <a:rPr lang="en-US" sz="3600" i="1" spc="-5" dirty="0">
                <a:solidFill>
                  <a:srgbClr val="0070C0"/>
                </a:solidFill>
                <a:cs typeface="Source Sans Pro Light"/>
              </a:rPr>
              <a:t>  </a:t>
            </a:r>
            <a:r>
              <a:rPr lang="en-US" sz="3600" i="1" spc="-5" dirty="0" err="1">
                <a:solidFill>
                  <a:srgbClr val="0070C0"/>
                </a:solidFill>
                <a:cs typeface="Source Sans Pro Light"/>
              </a:rPr>
              <a:t>khỏi</a:t>
            </a:r>
            <a:r>
              <a:rPr lang="en-US" sz="3600" i="1" spc="-5" dirty="0">
                <a:solidFill>
                  <a:srgbClr val="0070C0"/>
                </a:solidFill>
                <a:cs typeface="Source Sans Pro Light"/>
              </a:rPr>
              <a:t>  Queue</a:t>
            </a:r>
          </a:p>
          <a:p>
            <a:pPr marL="1040765" marR="5080" lvl="1" indent="-571500" algn="just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en-US" sz="3600" i="1" spc="-5" dirty="0" err="1">
                <a:solidFill>
                  <a:srgbClr val="0070C0"/>
                </a:solidFill>
                <a:cs typeface="Source Sans Pro Light"/>
              </a:rPr>
              <a:t>Chèn</a:t>
            </a:r>
            <a:r>
              <a:rPr lang="en-US" sz="3600" i="1" spc="-5" dirty="0">
                <a:solidFill>
                  <a:srgbClr val="0070C0"/>
                </a:solidFill>
                <a:cs typeface="Source Sans Pro Light"/>
              </a:rPr>
              <a:t>  1  </a:t>
            </a:r>
            <a:r>
              <a:rPr lang="en-US" sz="3600" i="1" spc="-5" dirty="0" err="1">
                <a:solidFill>
                  <a:srgbClr val="0070C0"/>
                </a:solidFill>
                <a:cs typeface="Source Sans Pro Light"/>
              </a:rPr>
              <a:t>nút</a:t>
            </a:r>
            <a:r>
              <a:rPr lang="en-US" sz="3600" i="1" spc="-5" dirty="0">
                <a:solidFill>
                  <a:srgbClr val="0070C0"/>
                </a:solidFill>
                <a:cs typeface="Source Sans Pro Light"/>
              </a:rPr>
              <a:t>  </a:t>
            </a:r>
            <a:r>
              <a:rPr lang="en-US" sz="3600" i="1" spc="-5" dirty="0" err="1">
                <a:solidFill>
                  <a:srgbClr val="0070C0"/>
                </a:solidFill>
                <a:cs typeface="Source Sans Pro Light"/>
              </a:rPr>
              <a:t>vào</a:t>
            </a:r>
            <a:r>
              <a:rPr lang="en-US" sz="3600" i="1" spc="-5" dirty="0">
                <a:solidFill>
                  <a:srgbClr val="0070C0"/>
                </a:solidFill>
                <a:cs typeface="Source Sans Pro Light"/>
              </a:rPr>
              <a:t>  </a:t>
            </a:r>
            <a:r>
              <a:rPr lang="en-US" sz="3600" i="1" spc="-5" dirty="0" err="1">
                <a:solidFill>
                  <a:srgbClr val="0070C0"/>
                </a:solidFill>
                <a:cs typeface="Source Sans Pro Light"/>
              </a:rPr>
              <a:t>đầu</a:t>
            </a:r>
            <a:r>
              <a:rPr lang="en-US" sz="3600" i="1" spc="-5" dirty="0">
                <a:solidFill>
                  <a:srgbClr val="0070C0"/>
                </a:solidFill>
                <a:cs typeface="Source Sans Pro Light"/>
              </a:rPr>
              <a:t>  OPEN</a:t>
            </a:r>
          </a:p>
          <a:p>
            <a:pPr marL="1040765" marR="5080" lvl="1" indent="-571500" algn="just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en-US" sz="3600" i="1" spc="-5" dirty="0" err="1">
                <a:solidFill>
                  <a:srgbClr val="0070C0"/>
                </a:solidFill>
                <a:cs typeface="Source Sans Pro Light"/>
              </a:rPr>
              <a:t>Không</a:t>
            </a:r>
            <a:r>
              <a:rPr lang="en-US" sz="3600" i="1" spc="-5" dirty="0">
                <a:solidFill>
                  <a:srgbClr val="0070C0"/>
                </a:solidFill>
                <a:cs typeface="Source Sans Pro Light"/>
              </a:rPr>
              <a:t>  </a:t>
            </a:r>
            <a:r>
              <a:rPr lang="en-US" sz="3600" i="1" spc="-5" dirty="0" err="1">
                <a:solidFill>
                  <a:srgbClr val="0070C0"/>
                </a:solidFill>
                <a:cs typeface="Source Sans Pro Light"/>
              </a:rPr>
              <a:t>đưa</a:t>
            </a:r>
            <a:r>
              <a:rPr lang="en-US" sz="3600" i="1" spc="-5" dirty="0">
                <a:solidFill>
                  <a:srgbClr val="0070C0"/>
                </a:solidFill>
                <a:cs typeface="Source Sans Pro Light"/>
              </a:rPr>
              <a:t>  </a:t>
            </a:r>
            <a:r>
              <a:rPr lang="en-US" sz="3600" i="1" spc="-5" dirty="0" err="1">
                <a:solidFill>
                  <a:srgbClr val="0070C0"/>
                </a:solidFill>
                <a:cs typeface="Source Sans Pro Light"/>
              </a:rPr>
              <a:t>nút</a:t>
            </a:r>
            <a:r>
              <a:rPr lang="en-US" sz="3600" i="1" spc="-5" dirty="0">
                <a:solidFill>
                  <a:srgbClr val="0070C0"/>
                </a:solidFill>
                <a:cs typeface="Source Sans Pro Light"/>
              </a:rPr>
              <a:t>  </a:t>
            </a:r>
            <a:r>
              <a:rPr lang="en-US" sz="3600" i="1" spc="-5" dirty="0" err="1">
                <a:solidFill>
                  <a:srgbClr val="0070C0"/>
                </a:solidFill>
                <a:cs typeface="Source Sans Pro Light"/>
              </a:rPr>
              <a:t>đã</a:t>
            </a:r>
            <a:r>
              <a:rPr lang="en-US" sz="3600" i="1" spc="-5" dirty="0">
                <a:solidFill>
                  <a:srgbClr val="0070C0"/>
                </a:solidFill>
                <a:cs typeface="Source Sans Pro Light"/>
              </a:rPr>
              <a:t>  </a:t>
            </a:r>
            <a:r>
              <a:rPr lang="en-US" sz="3600" i="1" spc="-5" dirty="0" err="1">
                <a:solidFill>
                  <a:srgbClr val="0070C0"/>
                </a:solidFill>
                <a:cs typeface="Source Sans Pro Light"/>
              </a:rPr>
              <a:t>duyệt</a:t>
            </a:r>
            <a:r>
              <a:rPr lang="en-US" sz="3600" i="1" spc="-5" dirty="0">
                <a:solidFill>
                  <a:srgbClr val="0070C0"/>
                </a:solidFill>
                <a:cs typeface="Source Sans Pro Light"/>
              </a:rPr>
              <a:t>/</a:t>
            </a:r>
            <a:r>
              <a:rPr lang="en-US" sz="3600" i="1" spc="-5" dirty="0" err="1">
                <a:solidFill>
                  <a:srgbClr val="0070C0"/>
                </a:solidFill>
                <a:cs typeface="Source Sans Pro Light"/>
              </a:rPr>
              <a:t>hoặc</a:t>
            </a:r>
            <a:r>
              <a:rPr lang="en-US" sz="3600" i="1" spc="-5" dirty="0">
                <a:solidFill>
                  <a:srgbClr val="0070C0"/>
                </a:solidFill>
                <a:cs typeface="Source Sans Pro Light"/>
              </a:rPr>
              <a:t>  </a:t>
            </a:r>
            <a:r>
              <a:rPr lang="en-US" sz="3600" i="1" spc="-5" dirty="0" err="1">
                <a:solidFill>
                  <a:srgbClr val="0070C0"/>
                </a:solidFill>
                <a:cs typeface="Source Sans Pro Light"/>
              </a:rPr>
              <a:t>đã</a:t>
            </a:r>
            <a:r>
              <a:rPr lang="en-US" sz="3600" i="1" spc="-5" dirty="0">
                <a:solidFill>
                  <a:srgbClr val="0070C0"/>
                </a:solidFill>
                <a:cs typeface="Source Sans Pro Light"/>
              </a:rPr>
              <a:t>  </a:t>
            </a:r>
            <a:r>
              <a:rPr lang="en-US" sz="3600" i="1" spc="-5" dirty="0" err="1">
                <a:solidFill>
                  <a:srgbClr val="0070C0"/>
                </a:solidFill>
                <a:cs typeface="Source Sans Pro Light"/>
              </a:rPr>
              <a:t>có</a:t>
            </a:r>
            <a:r>
              <a:rPr lang="en-US" sz="3600" i="1" spc="-5" dirty="0">
                <a:solidFill>
                  <a:srgbClr val="0070C0"/>
                </a:solidFill>
                <a:cs typeface="Source Sans Pro Light"/>
              </a:rPr>
              <a:t>  </a:t>
            </a:r>
            <a:r>
              <a:rPr lang="en-US" sz="3600" i="1" spc="-5" dirty="0" err="1">
                <a:solidFill>
                  <a:srgbClr val="0070C0"/>
                </a:solidFill>
                <a:cs typeface="Source Sans Pro Light"/>
              </a:rPr>
              <a:t>vào</a:t>
            </a:r>
            <a:r>
              <a:rPr lang="en-US" sz="3600" i="1" spc="-5" dirty="0">
                <a:solidFill>
                  <a:srgbClr val="0070C0"/>
                </a:solidFill>
                <a:cs typeface="Source Sans Pro Light"/>
              </a:rPr>
              <a:t>  Queue</a:t>
            </a:r>
          </a:p>
          <a:p>
            <a:pPr marL="1040765" marR="5080" lvl="1" indent="-571500" algn="just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en-US" sz="3600" i="1" spc="-5" dirty="0">
                <a:solidFill>
                  <a:srgbClr val="0070C0"/>
                </a:solidFill>
                <a:cs typeface="Source Sans Pro Light"/>
              </a:rPr>
              <a:t>Khi  </a:t>
            </a:r>
            <a:r>
              <a:rPr lang="en-US" sz="3600" i="1" spc="-5" dirty="0" err="1">
                <a:solidFill>
                  <a:srgbClr val="0070C0"/>
                </a:solidFill>
                <a:cs typeface="Source Sans Pro Light"/>
              </a:rPr>
              <a:t>thêm</a:t>
            </a:r>
            <a:r>
              <a:rPr lang="en-US" sz="3600" i="1" spc="-5" dirty="0">
                <a:solidFill>
                  <a:srgbClr val="0070C0"/>
                </a:solidFill>
                <a:cs typeface="Source Sans Pro Light"/>
              </a:rPr>
              <a:t>  </a:t>
            </a:r>
            <a:r>
              <a:rPr lang="en-US" sz="3600" i="1" spc="-5" dirty="0" err="1">
                <a:solidFill>
                  <a:srgbClr val="0070C0"/>
                </a:solidFill>
                <a:cs typeface="Source Sans Pro Light"/>
              </a:rPr>
              <a:t>dựa</a:t>
            </a:r>
            <a:r>
              <a:rPr lang="en-US" sz="3600" i="1" spc="-5" dirty="0">
                <a:solidFill>
                  <a:srgbClr val="0070C0"/>
                </a:solidFill>
                <a:cs typeface="Source Sans Pro Light"/>
              </a:rPr>
              <a:t>  </a:t>
            </a:r>
            <a:r>
              <a:rPr lang="en-US" sz="3600" i="1" spc="-5" dirty="0" err="1">
                <a:solidFill>
                  <a:srgbClr val="0070C0"/>
                </a:solidFill>
                <a:cs typeface="Source Sans Pro Light"/>
              </a:rPr>
              <a:t>theo</a:t>
            </a:r>
            <a:r>
              <a:rPr lang="en-US" sz="3600" i="1" spc="-5" dirty="0">
                <a:solidFill>
                  <a:srgbClr val="0070C0"/>
                </a:solidFill>
                <a:cs typeface="Source Sans Pro Light"/>
              </a:rPr>
              <a:t>  </a:t>
            </a:r>
            <a:r>
              <a:rPr lang="en-US" sz="3600" i="1" spc="-5" dirty="0" err="1">
                <a:solidFill>
                  <a:srgbClr val="0070C0"/>
                </a:solidFill>
                <a:cs typeface="Source Sans Pro Light"/>
              </a:rPr>
              <a:t>thứ</a:t>
            </a:r>
            <a:r>
              <a:rPr lang="en-US" sz="3600" i="1" spc="-5" dirty="0">
                <a:solidFill>
                  <a:srgbClr val="0070C0"/>
                </a:solidFill>
                <a:cs typeface="Source Sans Pro Light"/>
              </a:rPr>
              <a:t>  </a:t>
            </a:r>
            <a:r>
              <a:rPr lang="en-US" sz="3600" i="1" spc="-5" dirty="0" err="1">
                <a:solidFill>
                  <a:srgbClr val="0070C0"/>
                </a:solidFill>
                <a:cs typeface="Source Sans Pro Light"/>
              </a:rPr>
              <a:t>tự</a:t>
            </a:r>
            <a:r>
              <a:rPr lang="en-US" sz="3600" i="1" spc="-5" dirty="0">
                <a:solidFill>
                  <a:srgbClr val="0070C0"/>
                </a:solidFill>
                <a:cs typeface="Source Sans Pro Light"/>
              </a:rPr>
              <a:t>  </a:t>
            </a:r>
            <a:r>
              <a:rPr lang="en-US" sz="3600" i="1" spc="-5" dirty="0" err="1">
                <a:solidFill>
                  <a:srgbClr val="0070C0"/>
                </a:solidFill>
                <a:cs typeface="Source Sans Pro Light"/>
              </a:rPr>
              <a:t>alphaB</a:t>
            </a:r>
            <a:endParaRPr lang="vi-VN" sz="3600" i="1" spc="-5" dirty="0">
              <a:solidFill>
                <a:srgbClr val="0070C0"/>
              </a:solidFill>
              <a:cs typeface="Source Sans Pro Light"/>
            </a:endParaRPr>
          </a:p>
        </p:txBody>
      </p:sp>
    </p:spTree>
    <p:extLst>
      <p:ext uri="{BB962C8B-B14F-4D97-AF65-F5344CB8AC3E}">
        <p14:creationId xmlns:p14="http://schemas.microsoft.com/office/powerpoint/2010/main" val="38204979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1" y="0"/>
            <a:ext cx="19010313" cy="1112119"/>
          </a:xfrm>
          <a:custGeom>
            <a:avLst/>
            <a:gdLst/>
            <a:ahLst/>
            <a:cxnLst/>
            <a:rect l="l" t="t" r="r" b="b"/>
            <a:pathLst>
              <a:path w="1892300" h="440055">
                <a:moveTo>
                  <a:pt x="0" y="439737"/>
                </a:moveTo>
                <a:lnTo>
                  <a:pt x="1892300" y="439737"/>
                </a:lnTo>
                <a:lnTo>
                  <a:pt x="1892300" y="0"/>
                </a:lnTo>
                <a:lnTo>
                  <a:pt x="0" y="0"/>
                </a:lnTo>
                <a:lnTo>
                  <a:pt x="0" y="439737"/>
                </a:lnTo>
                <a:close/>
              </a:path>
            </a:pathLst>
          </a:custGeom>
          <a:solidFill>
            <a:srgbClr val="009E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18356" y="317499"/>
            <a:ext cx="171450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vi-VN" sz="4400" spc="-10" dirty="0">
                <a:solidFill>
                  <a:srgbClr val="FFFFFF"/>
                </a:solidFill>
                <a:cs typeface="Source Sans Pro Light"/>
              </a:rPr>
              <a:t>Chương  2.  BÀI  TOÁN  VÀ  PHƯƠNG  PHÁP  TÌM  KIẾM  LỜI  GIẢI</a:t>
            </a:r>
            <a:endParaRPr lang="vi-VN" sz="4400" dirty="0">
              <a:cs typeface="Source Sans Pro Light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522CD6F9-FAAB-EBF2-2F61-7ECBAB9ACB1A}"/>
              </a:ext>
            </a:extLst>
          </p:cNvPr>
          <p:cNvSpPr/>
          <p:nvPr/>
        </p:nvSpPr>
        <p:spPr>
          <a:xfrm>
            <a:off x="-1" y="1124818"/>
            <a:ext cx="18572957" cy="1000863"/>
          </a:xfrm>
          <a:custGeom>
            <a:avLst/>
            <a:gdLst>
              <a:gd name="connsiteX0" fmla="*/ 0 w 19044896"/>
              <a:gd name="connsiteY0" fmla="*/ 0 h 814838"/>
              <a:gd name="connsiteX1" fmla="*/ 17382432 w 19044896"/>
              <a:gd name="connsiteY1" fmla="*/ 0 h 814838"/>
              <a:gd name="connsiteX2" fmla="*/ 18288000 w 19044896"/>
              <a:gd name="connsiteY2" fmla="*/ 0 h 814838"/>
              <a:gd name="connsiteX3" fmla="*/ 18726162 w 19044896"/>
              <a:gd name="connsiteY3" fmla="*/ 0 h 814838"/>
              <a:gd name="connsiteX4" fmla="*/ 19044896 w 19044896"/>
              <a:gd name="connsiteY4" fmla="*/ 407419 h 814838"/>
              <a:gd name="connsiteX5" fmla="*/ 18726162 w 19044896"/>
              <a:gd name="connsiteY5" fmla="*/ 814838 h 814838"/>
              <a:gd name="connsiteX6" fmla="*/ 18288000 w 19044896"/>
              <a:gd name="connsiteY6" fmla="*/ 814838 h 814838"/>
              <a:gd name="connsiteX7" fmla="*/ 17382432 w 19044896"/>
              <a:gd name="connsiteY7" fmla="*/ 814838 h 814838"/>
              <a:gd name="connsiteX8" fmla="*/ 0 w 19044896"/>
              <a:gd name="connsiteY8" fmla="*/ 814838 h 814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044896" h="814838">
                <a:moveTo>
                  <a:pt x="0" y="0"/>
                </a:moveTo>
                <a:lnTo>
                  <a:pt x="17382432" y="0"/>
                </a:lnTo>
                <a:lnTo>
                  <a:pt x="18288000" y="0"/>
                </a:lnTo>
                <a:lnTo>
                  <a:pt x="18726162" y="0"/>
                </a:lnTo>
                <a:cubicBezTo>
                  <a:pt x="18902178" y="0"/>
                  <a:pt x="19044896" y="182396"/>
                  <a:pt x="19044896" y="407419"/>
                </a:cubicBezTo>
                <a:cubicBezTo>
                  <a:pt x="19044896" y="632443"/>
                  <a:pt x="18902178" y="814838"/>
                  <a:pt x="18726162" y="814838"/>
                </a:cubicBezTo>
                <a:lnTo>
                  <a:pt x="18288000" y="814838"/>
                </a:lnTo>
                <a:lnTo>
                  <a:pt x="17382432" y="814838"/>
                </a:lnTo>
                <a:lnTo>
                  <a:pt x="0" y="814838"/>
                </a:lnTo>
                <a:close/>
              </a:path>
            </a:pathLst>
          </a:custGeom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object 20">
            <a:extLst>
              <a:ext uri="{FF2B5EF4-FFF2-40B4-BE49-F238E27FC236}">
                <a16:creationId xmlns:a16="http://schemas.microsoft.com/office/drawing/2014/main" id="{741827C7-EE84-B4FC-9E5C-303839CC7A00}"/>
              </a:ext>
            </a:extLst>
          </p:cNvPr>
          <p:cNvSpPr txBox="1"/>
          <p:nvPr/>
        </p:nvSpPr>
        <p:spPr>
          <a:xfrm>
            <a:off x="757564" y="1179062"/>
            <a:ext cx="17205792" cy="81483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83565" marR="5080" indent="-571500" algn="just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en-US" sz="4400" spc="-5" dirty="0" err="1">
                <a:cs typeface="Source Sans Pro Light"/>
              </a:rPr>
              <a:t>Tìm</a:t>
            </a:r>
            <a:r>
              <a:rPr lang="en-US" sz="4400" spc="-5" dirty="0">
                <a:cs typeface="Source Sans Pro Light"/>
              </a:rPr>
              <a:t>  </a:t>
            </a:r>
            <a:r>
              <a:rPr lang="en-US" sz="4400" spc="-5" dirty="0" err="1">
                <a:cs typeface="Source Sans Pro Light"/>
              </a:rPr>
              <a:t>kiếm</a:t>
            </a:r>
            <a:r>
              <a:rPr lang="en-US" sz="4400" spc="-5" dirty="0">
                <a:cs typeface="Source Sans Pro Light"/>
              </a:rPr>
              <a:t>  </a:t>
            </a:r>
            <a:r>
              <a:rPr lang="en-US" sz="4400" spc="-5" dirty="0" err="1">
                <a:cs typeface="Source Sans Pro Light"/>
              </a:rPr>
              <a:t>theo</a:t>
            </a:r>
            <a:r>
              <a:rPr lang="en-US" sz="4400" spc="-5" dirty="0">
                <a:cs typeface="Source Sans Pro Light"/>
              </a:rPr>
              <a:t>  </a:t>
            </a:r>
            <a:r>
              <a:rPr lang="en-US" sz="4400" spc="-5" dirty="0" err="1">
                <a:cs typeface="Source Sans Pro Light"/>
              </a:rPr>
              <a:t>chiều</a:t>
            </a:r>
            <a:r>
              <a:rPr lang="en-US" sz="4400" spc="-5" dirty="0">
                <a:cs typeface="Source Sans Pro Light"/>
              </a:rPr>
              <a:t>  </a:t>
            </a:r>
            <a:r>
              <a:rPr lang="en-US" sz="4400" spc="-5" dirty="0" err="1">
                <a:cs typeface="Source Sans Pro Light"/>
              </a:rPr>
              <a:t>sâu</a:t>
            </a:r>
            <a:r>
              <a:rPr lang="en-US" sz="4400" spc="-5" dirty="0">
                <a:cs typeface="Source Sans Pro Light"/>
              </a:rPr>
              <a:t>  (Depth  First  Search)</a:t>
            </a:r>
            <a:endParaRPr lang="vi-VN" sz="4400" spc="-5" dirty="0">
              <a:cs typeface="Source Sans Pro Light"/>
            </a:endParaRPr>
          </a:p>
        </p:txBody>
      </p:sp>
      <p:sp>
        <p:nvSpPr>
          <p:cNvPr id="10" name="object 20">
            <a:extLst>
              <a:ext uri="{FF2B5EF4-FFF2-40B4-BE49-F238E27FC236}">
                <a16:creationId xmlns:a16="http://schemas.microsoft.com/office/drawing/2014/main" id="{6F33E8AA-DC87-6B1F-8064-DAE7E9EB3D17}"/>
              </a:ext>
            </a:extLst>
          </p:cNvPr>
          <p:cNvSpPr txBox="1"/>
          <p:nvPr/>
        </p:nvSpPr>
        <p:spPr>
          <a:xfrm>
            <a:off x="757564" y="2179925"/>
            <a:ext cx="7528392" cy="715080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algn="just">
              <a:lnSpc>
                <a:spcPct val="130000"/>
              </a:lnSpc>
            </a:pPr>
            <a:r>
              <a:rPr lang="en-US" sz="3600" spc="-5" dirty="0">
                <a:cs typeface="Source Sans Pro Light"/>
              </a:rPr>
              <a:t>Begin</a:t>
            </a:r>
          </a:p>
          <a:p>
            <a:pPr marL="926465" marR="5080" lvl="2" algn="just">
              <a:lnSpc>
                <a:spcPct val="130000"/>
              </a:lnSpc>
            </a:pPr>
            <a:r>
              <a:rPr lang="en-US" sz="3600" spc="-5" dirty="0">
                <a:cs typeface="Source Sans Pro Light"/>
              </a:rPr>
              <a:t>Open={s};								</a:t>
            </a:r>
            <a:endParaRPr lang="en-US" sz="3600" spc="-5" dirty="0">
              <a:solidFill>
                <a:srgbClr val="0070C0"/>
              </a:solidFill>
              <a:cs typeface="Source Sans Pro Light"/>
            </a:endParaRPr>
          </a:p>
          <a:p>
            <a:pPr marL="926465" marR="5080" lvl="2" algn="just">
              <a:lnSpc>
                <a:spcPct val="130000"/>
              </a:lnSpc>
            </a:pPr>
            <a:r>
              <a:rPr lang="en-US" sz="3600" spc="-5" dirty="0">
                <a:cs typeface="Source Sans Pro Light"/>
              </a:rPr>
              <a:t>Close=</a:t>
            </a:r>
            <a:r>
              <a:rPr lang="en-US" sz="3600" spc="-5" dirty="0">
                <a:cs typeface="Source Sans Pro Light"/>
                <a:sym typeface="Symbol" panose="05050102010706020507" pitchFamily="18" charset="2"/>
              </a:rPr>
              <a:t>;									</a:t>
            </a:r>
            <a:endParaRPr lang="en-US" sz="3600" spc="-5" dirty="0">
              <a:solidFill>
                <a:srgbClr val="0070C0"/>
              </a:solidFill>
              <a:cs typeface="Source Sans Pro Light"/>
              <a:sym typeface="Symbol" panose="05050102010706020507" pitchFamily="18" charset="2"/>
            </a:endParaRPr>
          </a:p>
          <a:p>
            <a:pPr marL="926465" marR="5080" lvl="2" algn="just">
              <a:lnSpc>
                <a:spcPct val="130000"/>
              </a:lnSpc>
            </a:pPr>
            <a:r>
              <a:rPr lang="en-US" sz="3600" spc="-5" dirty="0">
                <a:cs typeface="Source Sans Pro Light"/>
                <a:sym typeface="Symbol" panose="05050102010706020507" pitchFamily="18" charset="2"/>
              </a:rPr>
              <a:t>While(Open  !=  ){					</a:t>
            </a:r>
            <a:endParaRPr lang="en-US" sz="3600" spc="-5" dirty="0">
              <a:solidFill>
                <a:srgbClr val="0070C0"/>
              </a:solidFill>
              <a:cs typeface="Source Sans Pro Light"/>
              <a:sym typeface="Symbol" panose="05050102010706020507" pitchFamily="18" charset="2"/>
            </a:endParaRPr>
          </a:p>
          <a:p>
            <a:pPr marL="1840865" marR="5080" lvl="4" algn="just">
              <a:lnSpc>
                <a:spcPct val="130000"/>
              </a:lnSpc>
            </a:pPr>
            <a:r>
              <a:rPr lang="en-US" sz="3600" spc="-5" dirty="0">
                <a:cs typeface="Source Sans Pro Light"/>
                <a:sym typeface="Symbol" panose="05050102010706020507" pitchFamily="18" charset="2"/>
              </a:rPr>
              <a:t>n  =  Retrieve(Open);		</a:t>
            </a:r>
            <a:endParaRPr lang="en-US" sz="3600" spc="-5" dirty="0">
              <a:solidFill>
                <a:srgbClr val="0070C0"/>
              </a:solidFill>
              <a:cs typeface="Source Sans Pro Light"/>
              <a:sym typeface="Symbol" panose="05050102010706020507" pitchFamily="18" charset="2"/>
            </a:endParaRPr>
          </a:p>
          <a:p>
            <a:pPr marL="1840865" marR="5080" lvl="4" algn="just">
              <a:lnSpc>
                <a:spcPct val="130000"/>
              </a:lnSpc>
            </a:pPr>
            <a:r>
              <a:rPr lang="en-US" sz="3600" spc="-5" dirty="0">
                <a:cs typeface="Source Sans Pro Light"/>
                <a:sym typeface="Symbol" panose="05050102010706020507" pitchFamily="18" charset="2"/>
              </a:rPr>
              <a:t>If(n==g)  Return  TRUE;</a:t>
            </a:r>
            <a:endParaRPr lang="en-US" sz="3600" spc="-5" dirty="0">
              <a:solidFill>
                <a:srgbClr val="0070C0"/>
              </a:solidFill>
              <a:cs typeface="Source Sans Pro Light"/>
              <a:sym typeface="Symbol" panose="05050102010706020507" pitchFamily="18" charset="2"/>
            </a:endParaRPr>
          </a:p>
          <a:p>
            <a:pPr marL="1840865" marR="5080" lvl="4" algn="just">
              <a:lnSpc>
                <a:spcPct val="130000"/>
              </a:lnSpc>
            </a:pPr>
            <a:r>
              <a:rPr lang="en-US" sz="3600" spc="-5" dirty="0">
                <a:cs typeface="Source Sans Pro Light"/>
                <a:sym typeface="Symbol" panose="05050102010706020507" pitchFamily="18" charset="2"/>
              </a:rPr>
              <a:t>Open  =  Open    (n);	</a:t>
            </a:r>
            <a:endParaRPr lang="en-US" sz="3600" spc="-5" dirty="0">
              <a:solidFill>
                <a:srgbClr val="0070C0"/>
              </a:solidFill>
              <a:cs typeface="Source Sans Pro Light"/>
              <a:sym typeface="Symbol" panose="05050102010706020507" pitchFamily="18" charset="2"/>
            </a:endParaRPr>
          </a:p>
          <a:p>
            <a:pPr marL="1840865" marR="5080" lvl="4" algn="just">
              <a:lnSpc>
                <a:spcPct val="130000"/>
              </a:lnSpc>
            </a:pPr>
            <a:r>
              <a:rPr lang="en-US" sz="3600" spc="-5" dirty="0">
                <a:cs typeface="Source Sans Pro Light"/>
                <a:sym typeface="Symbol" panose="05050102010706020507" pitchFamily="18" charset="2"/>
              </a:rPr>
              <a:t>Close  =  Close    {n}</a:t>
            </a:r>
          </a:p>
          <a:p>
            <a:pPr marL="926465" marR="5080" lvl="2" algn="just">
              <a:lnSpc>
                <a:spcPct val="130000"/>
              </a:lnSpc>
            </a:pPr>
            <a:r>
              <a:rPr lang="en-US" sz="3600" spc="-5" dirty="0">
                <a:cs typeface="Source Sans Pro Light"/>
                <a:sym typeface="Symbol" panose="05050102010706020507" pitchFamily="18" charset="2"/>
              </a:rPr>
              <a:t>}</a:t>
            </a:r>
            <a:endParaRPr lang="en-US" sz="3600" spc="-5" dirty="0">
              <a:cs typeface="Source Sans Pro Light"/>
            </a:endParaRPr>
          </a:p>
          <a:p>
            <a:pPr marL="12065" marR="5080" algn="just">
              <a:lnSpc>
                <a:spcPct val="130000"/>
              </a:lnSpc>
            </a:pPr>
            <a:r>
              <a:rPr lang="en-US" sz="3600" spc="-5" dirty="0">
                <a:cs typeface="Source Sans Pro Light"/>
              </a:rPr>
              <a:t>End;</a:t>
            </a:r>
            <a:endParaRPr lang="vi-VN" sz="3600" spc="-5" dirty="0">
              <a:cs typeface="Source Sans Pro Ligh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890CFE-4D8A-82DF-F77A-665CB19EA1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1469" y="2419035"/>
            <a:ext cx="9617110" cy="5711310"/>
          </a:xfrm>
          <a:prstGeom prst="rect">
            <a:avLst/>
          </a:prstGeom>
        </p:spPr>
      </p:pic>
      <p:sp>
        <p:nvSpPr>
          <p:cNvPr id="7" name="object 20">
            <a:extLst>
              <a:ext uri="{FF2B5EF4-FFF2-40B4-BE49-F238E27FC236}">
                <a16:creationId xmlns:a16="http://schemas.microsoft.com/office/drawing/2014/main" id="{E8C030D6-AE59-BB22-0E57-772D3895E3CD}"/>
              </a:ext>
            </a:extLst>
          </p:cNvPr>
          <p:cNvSpPr txBox="1"/>
          <p:nvPr/>
        </p:nvSpPr>
        <p:spPr>
          <a:xfrm>
            <a:off x="5466556" y="9287450"/>
            <a:ext cx="12893710" cy="81483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algn="r">
              <a:lnSpc>
                <a:spcPct val="130000"/>
              </a:lnSpc>
            </a:pPr>
            <a:r>
              <a:rPr lang="en-US" sz="4400" i="1" spc="-5" dirty="0">
                <a:solidFill>
                  <a:srgbClr val="0070C0"/>
                </a:solidFill>
                <a:cs typeface="Source Sans Pro Light"/>
              </a:rPr>
              <a:t>s  =  A  </a:t>
            </a:r>
            <a:r>
              <a:rPr lang="en-US" sz="4400" i="1" spc="-5" dirty="0" err="1">
                <a:solidFill>
                  <a:srgbClr val="0070C0"/>
                </a:solidFill>
                <a:cs typeface="Source Sans Pro Light"/>
              </a:rPr>
              <a:t>là</a:t>
            </a:r>
            <a:r>
              <a:rPr lang="en-US" sz="4400" i="1" spc="-5" dirty="0">
                <a:solidFill>
                  <a:srgbClr val="0070C0"/>
                </a:solidFill>
                <a:cs typeface="Source Sans Pro Light"/>
              </a:rPr>
              <a:t>  </a:t>
            </a:r>
            <a:r>
              <a:rPr lang="en-US" sz="4400" i="1" spc="-5" dirty="0" err="1">
                <a:solidFill>
                  <a:srgbClr val="0070C0"/>
                </a:solidFill>
                <a:cs typeface="Source Sans Pro Light"/>
              </a:rPr>
              <a:t>đỉnh</a:t>
            </a:r>
            <a:r>
              <a:rPr lang="en-US" sz="4400" i="1" spc="-5" dirty="0">
                <a:solidFill>
                  <a:srgbClr val="0070C0"/>
                </a:solidFill>
                <a:cs typeface="Source Sans Pro Light"/>
              </a:rPr>
              <a:t>  </a:t>
            </a:r>
            <a:r>
              <a:rPr lang="en-US" sz="4400" i="1" spc="-5" dirty="0" err="1">
                <a:solidFill>
                  <a:srgbClr val="0070C0"/>
                </a:solidFill>
                <a:cs typeface="Source Sans Pro Light"/>
              </a:rPr>
              <a:t>bắt</a:t>
            </a:r>
            <a:r>
              <a:rPr lang="en-US" sz="4400" i="1" spc="-5" dirty="0">
                <a:solidFill>
                  <a:srgbClr val="0070C0"/>
                </a:solidFill>
                <a:cs typeface="Source Sans Pro Light"/>
              </a:rPr>
              <a:t>  </a:t>
            </a:r>
            <a:r>
              <a:rPr lang="en-US" sz="4400" i="1" spc="-5" dirty="0" err="1">
                <a:solidFill>
                  <a:srgbClr val="0070C0"/>
                </a:solidFill>
                <a:cs typeface="Source Sans Pro Light"/>
              </a:rPr>
              <a:t>đầu</a:t>
            </a:r>
            <a:r>
              <a:rPr lang="en-US" sz="4400" i="1" spc="-5" dirty="0">
                <a:solidFill>
                  <a:srgbClr val="0070C0"/>
                </a:solidFill>
                <a:cs typeface="Source Sans Pro Light"/>
              </a:rPr>
              <a:t>		g=G  </a:t>
            </a:r>
            <a:r>
              <a:rPr lang="en-US" sz="4400" i="1" spc="-5" dirty="0" err="1">
                <a:solidFill>
                  <a:srgbClr val="0070C0"/>
                </a:solidFill>
                <a:cs typeface="Source Sans Pro Light"/>
              </a:rPr>
              <a:t>là</a:t>
            </a:r>
            <a:r>
              <a:rPr lang="en-US" sz="4400" i="1" spc="-5" dirty="0">
                <a:solidFill>
                  <a:srgbClr val="0070C0"/>
                </a:solidFill>
                <a:cs typeface="Source Sans Pro Light"/>
              </a:rPr>
              <a:t>  </a:t>
            </a:r>
            <a:r>
              <a:rPr lang="en-US" sz="4400" i="1" spc="-5" dirty="0" err="1">
                <a:solidFill>
                  <a:srgbClr val="0070C0"/>
                </a:solidFill>
                <a:cs typeface="Source Sans Pro Light"/>
              </a:rPr>
              <a:t>đỉnh</a:t>
            </a:r>
            <a:r>
              <a:rPr lang="en-US" sz="4400" i="1" spc="-5" dirty="0">
                <a:solidFill>
                  <a:srgbClr val="0070C0"/>
                </a:solidFill>
                <a:cs typeface="Source Sans Pro Light"/>
              </a:rPr>
              <a:t>  </a:t>
            </a:r>
            <a:r>
              <a:rPr lang="en-US" sz="4400" i="1" spc="-5" dirty="0" err="1">
                <a:solidFill>
                  <a:srgbClr val="0070C0"/>
                </a:solidFill>
                <a:cs typeface="Source Sans Pro Light"/>
              </a:rPr>
              <a:t>kết</a:t>
            </a:r>
            <a:r>
              <a:rPr lang="en-US" sz="4400" i="1" spc="-5" dirty="0">
                <a:solidFill>
                  <a:srgbClr val="0070C0"/>
                </a:solidFill>
                <a:cs typeface="Source Sans Pro Light"/>
              </a:rPr>
              <a:t>  </a:t>
            </a:r>
            <a:r>
              <a:rPr lang="en-US" sz="4400" i="1" spc="-5" dirty="0" err="1">
                <a:solidFill>
                  <a:srgbClr val="0070C0"/>
                </a:solidFill>
                <a:cs typeface="Source Sans Pro Light"/>
              </a:rPr>
              <a:t>thúc</a:t>
            </a:r>
            <a:endParaRPr lang="vi-VN" sz="4400" i="1" spc="-5" dirty="0">
              <a:solidFill>
                <a:srgbClr val="0070C0"/>
              </a:solidFill>
              <a:cs typeface="Source Sans Pro Light"/>
            </a:endParaRPr>
          </a:p>
        </p:txBody>
      </p:sp>
      <p:sp>
        <p:nvSpPr>
          <p:cNvPr id="3" name="object 20">
            <a:extLst>
              <a:ext uri="{FF2B5EF4-FFF2-40B4-BE49-F238E27FC236}">
                <a16:creationId xmlns:a16="http://schemas.microsoft.com/office/drawing/2014/main" id="{328D5BB9-51A9-DF02-EB8C-3E8963ACB7D2}"/>
              </a:ext>
            </a:extLst>
          </p:cNvPr>
          <p:cNvSpPr txBox="1"/>
          <p:nvPr/>
        </p:nvSpPr>
        <p:spPr>
          <a:xfrm>
            <a:off x="12705556" y="8016280"/>
            <a:ext cx="2342268" cy="81483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algn="ctr">
              <a:lnSpc>
                <a:spcPct val="130000"/>
              </a:lnSpc>
            </a:pPr>
            <a:r>
              <a:rPr lang="en-US" sz="4400" spc="-5" dirty="0" err="1">
                <a:solidFill>
                  <a:srgbClr val="0070C0"/>
                </a:solidFill>
                <a:cs typeface="Source Sans Pro Light"/>
              </a:rPr>
              <a:t>Ví</a:t>
            </a:r>
            <a:r>
              <a:rPr lang="en-US" sz="4400" spc="-5" dirty="0">
                <a:solidFill>
                  <a:srgbClr val="0070C0"/>
                </a:solidFill>
                <a:cs typeface="Source Sans Pro Light"/>
              </a:rPr>
              <a:t>  </a:t>
            </a:r>
            <a:r>
              <a:rPr lang="en-US" sz="4400" spc="-5" dirty="0" err="1">
                <a:solidFill>
                  <a:srgbClr val="0070C0"/>
                </a:solidFill>
                <a:cs typeface="Source Sans Pro Light"/>
              </a:rPr>
              <a:t>dụ</a:t>
            </a:r>
            <a:r>
              <a:rPr lang="en-US" sz="4400" spc="-5" dirty="0">
                <a:solidFill>
                  <a:srgbClr val="0070C0"/>
                </a:solidFill>
                <a:cs typeface="Source Sans Pro Light"/>
              </a:rPr>
              <a:t>  1</a:t>
            </a:r>
            <a:endParaRPr lang="vi-VN" sz="4400" i="1" spc="-5" dirty="0">
              <a:solidFill>
                <a:srgbClr val="0070C0"/>
              </a:solidFill>
              <a:cs typeface="Source Sans Pro Light"/>
            </a:endParaRPr>
          </a:p>
        </p:txBody>
      </p:sp>
    </p:spTree>
    <p:extLst>
      <p:ext uri="{BB962C8B-B14F-4D97-AF65-F5344CB8AC3E}">
        <p14:creationId xmlns:p14="http://schemas.microsoft.com/office/powerpoint/2010/main" val="38201104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1" y="0"/>
            <a:ext cx="19010313" cy="1112119"/>
          </a:xfrm>
          <a:custGeom>
            <a:avLst/>
            <a:gdLst/>
            <a:ahLst/>
            <a:cxnLst/>
            <a:rect l="l" t="t" r="r" b="b"/>
            <a:pathLst>
              <a:path w="1892300" h="440055">
                <a:moveTo>
                  <a:pt x="0" y="439737"/>
                </a:moveTo>
                <a:lnTo>
                  <a:pt x="1892300" y="439737"/>
                </a:lnTo>
                <a:lnTo>
                  <a:pt x="1892300" y="0"/>
                </a:lnTo>
                <a:lnTo>
                  <a:pt x="0" y="0"/>
                </a:lnTo>
                <a:lnTo>
                  <a:pt x="0" y="439737"/>
                </a:lnTo>
                <a:close/>
              </a:path>
            </a:pathLst>
          </a:custGeom>
          <a:solidFill>
            <a:srgbClr val="009E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18356" y="317499"/>
            <a:ext cx="17145000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vi-VN" sz="4800" spc="-10" dirty="0">
                <a:solidFill>
                  <a:srgbClr val="FFFFFF"/>
                </a:solidFill>
                <a:cs typeface="Source Sans Pro Light"/>
              </a:rPr>
              <a:t>Chương  2.  BÀI  TOÁN  VÀ  PHƯƠNG  PHÁP  TÌM  KIẾM  LỜI  GIẢI</a:t>
            </a:r>
            <a:endParaRPr lang="vi-VN" sz="4800" dirty="0">
              <a:cs typeface="Source Sans Pro Light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522CD6F9-FAAB-EBF2-2F61-7ECBAB9ACB1A}"/>
              </a:ext>
            </a:extLst>
          </p:cNvPr>
          <p:cNvSpPr/>
          <p:nvPr/>
        </p:nvSpPr>
        <p:spPr>
          <a:xfrm>
            <a:off x="-1" y="1124818"/>
            <a:ext cx="18572957" cy="1000863"/>
          </a:xfrm>
          <a:custGeom>
            <a:avLst/>
            <a:gdLst>
              <a:gd name="connsiteX0" fmla="*/ 0 w 19044896"/>
              <a:gd name="connsiteY0" fmla="*/ 0 h 814838"/>
              <a:gd name="connsiteX1" fmla="*/ 17382432 w 19044896"/>
              <a:gd name="connsiteY1" fmla="*/ 0 h 814838"/>
              <a:gd name="connsiteX2" fmla="*/ 18288000 w 19044896"/>
              <a:gd name="connsiteY2" fmla="*/ 0 h 814838"/>
              <a:gd name="connsiteX3" fmla="*/ 18726162 w 19044896"/>
              <a:gd name="connsiteY3" fmla="*/ 0 h 814838"/>
              <a:gd name="connsiteX4" fmla="*/ 19044896 w 19044896"/>
              <a:gd name="connsiteY4" fmla="*/ 407419 h 814838"/>
              <a:gd name="connsiteX5" fmla="*/ 18726162 w 19044896"/>
              <a:gd name="connsiteY5" fmla="*/ 814838 h 814838"/>
              <a:gd name="connsiteX6" fmla="*/ 18288000 w 19044896"/>
              <a:gd name="connsiteY6" fmla="*/ 814838 h 814838"/>
              <a:gd name="connsiteX7" fmla="*/ 17382432 w 19044896"/>
              <a:gd name="connsiteY7" fmla="*/ 814838 h 814838"/>
              <a:gd name="connsiteX8" fmla="*/ 0 w 19044896"/>
              <a:gd name="connsiteY8" fmla="*/ 814838 h 814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044896" h="814838">
                <a:moveTo>
                  <a:pt x="0" y="0"/>
                </a:moveTo>
                <a:lnTo>
                  <a:pt x="17382432" y="0"/>
                </a:lnTo>
                <a:lnTo>
                  <a:pt x="18288000" y="0"/>
                </a:lnTo>
                <a:lnTo>
                  <a:pt x="18726162" y="0"/>
                </a:lnTo>
                <a:cubicBezTo>
                  <a:pt x="18902178" y="0"/>
                  <a:pt x="19044896" y="182396"/>
                  <a:pt x="19044896" y="407419"/>
                </a:cubicBezTo>
                <a:cubicBezTo>
                  <a:pt x="19044896" y="632443"/>
                  <a:pt x="18902178" y="814838"/>
                  <a:pt x="18726162" y="814838"/>
                </a:cubicBezTo>
                <a:lnTo>
                  <a:pt x="18288000" y="814838"/>
                </a:lnTo>
                <a:lnTo>
                  <a:pt x="17382432" y="814838"/>
                </a:lnTo>
                <a:lnTo>
                  <a:pt x="0" y="814838"/>
                </a:lnTo>
                <a:close/>
              </a:path>
            </a:pathLst>
          </a:custGeom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object 20">
            <a:extLst>
              <a:ext uri="{FF2B5EF4-FFF2-40B4-BE49-F238E27FC236}">
                <a16:creationId xmlns:a16="http://schemas.microsoft.com/office/drawing/2014/main" id="{741827C7-EE84-B4FC-9E5C-303839CC7A00}"/>
              </a:ext>
            </a:extLst>
          </p:cNvPr>
          <p:cNvSpPr txBox="1"/>
          <p:nvPr/>
        </p:nvSpPr>
        <p:spPr>
          <a:xfrm>
            <a:off x="757564" y="1179062"/>
            <a:ext cx="17205792" cy="81483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83565" marR="5080" indent="-571500" algn="just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en-US" sz="4400" spc="-5" dirty="0" err="1">
                <a:cs typeface="Source Sans Pro Light"/>
              </a:rPr>
              <a:t>Tìm</a:t>
            </a:r>
            <a:r>
              <a:rPr lang="en-US" sz="4400" spc="-5" dirty="0">
                <a:cs typeface="Source Sans Pro Light"/>
              </a:rPr>
              <a:t>  </a:t>
            </a:r>
            <a:r>
              <a:rPr lang="en-US" sz="4400" spc="-5" dirty="0" err="1">
                <a:cs typeface="Source Sans Pro Light"/>
              </a:rPr>
              <a:t>kiếm</a:t>
            </a:r>
            <a:r>
              <a:rPr lang="en-US" sz="4400" spc="-5" dirty="0">
                <a:cs typeface="Source Sans Pro Light"/>
              </a:rPr>
              <a:t>  </a:t>
            </a:r>
            <a:r>
              <a:rPr lang="en-US" sz="4400" spc="-5" dirty="0" err="1">
                <a:cs typeface="Source Sans Pro Light"/>
              </a:rPr>
              <a:t>theo</a:t>
            </a:r>
            <a:r>
              <a:rPr lang="en-US" sz="4400" spc="-5" dirty="0">
                <a:cs typeface="Source Sans Pro Light"/>
              </a:rPr>
              <a:t>  </a:t>
            </a:r>
            <a:r>
              <a:rPr lang="en-US" sz="4400" spc="-5" dirty="0" err="1">
                <a:cs typeface="Source Sans Pro Light"/>
              </a:rPr>
              <a:t>chiều</a:t>
            </a:r>
            <a:r>
              <a:rPr lang="en-US" sz="4400" spc="-5" dirty="0">
                <a:cs typeface="Source Sans Pro Light"/>
              </a:rPr>
              <a:t>  </a:t>
            </a:r>
            <a:r>
              <a:rPr lang="en-US" sz="4400" spc="-5" dirty="0" err="1">
                <a:cs typeface="Source Sans Pro Light"/>
              </a:rPr>
              <a:t>sâu</a:t>
            </a:r>
            <a:r>
              <a:rPr lang="en-US" sz="4400" spc="-5" dirty="0">
                <a:cs typeface="Source Sans Pro Light"/>
              </a:rPr>
              <a:t>  (Depth  First  Search)</a:t>
            </a:r>
            <a:endParaRPr lang="vi-VN" sz="4400" spc="-5" dirty="0">
              <a:cs typeface="Source Sans Pro Ligh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890CFE-4D8A-82DF-F77A-665CB19EA129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14956" y="2083530"/>
            <a:ext cx="7162800" cy="4253770"/>
          </a:xfrm>
          <a:prstGeom prst="rect">
            <a:avLst/>
          </a:prstGeom>
        </p:spPr>
      </p:pic>
      <p:graphicFrame>
        <p:nvGraphicFramePr>
          <p:cNvPr id="3" name="Table 8">
            <a:extLst>
              <a:ext uri="{FF2B5EF4-FFF2-40B4-BE49-F238E27FC236}">
                <a16:creationId xmlns:a16="http://schemas.microsoft.com/office/drawing/2014/main" id="{EE0E072A-E5A0-78A4-B7F0-5D259C0294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2206279"/>
              </p:ext>
            </p:extLst>
          </p:nvPr>
        </p:nvGraphicFramePr>
        <p:xfrm>
          <a:off x="437356" y="2317975"/>
          <a:ext cx="11277600" cy="83754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69741">
                  <a:extLst>
                    <a:ext uri="{9D8B030D-6E8A-4147-A177-3AD203B41FA5}">
                      <a16:colId xmlns:a16="http://schemas.microsoft.com/office/drawing/2014/main" val="1896540118"/>
                    </a:ext>
                  </a:extLst>
                </a:gridCol>
                <a:gridCol w="795137">
                  <a:extLst>
                    <a:ext uri="{9D8B030D-6E8A-4147-A177-3AD203B41FA5}">
                      <a16:colId xmlns:a16="http://schemas.microsoft.com/office/drawing/2014/main" val="400002656"/>
                    </a:ext>
                  </a:extLst>
                </a:gridCol>
                <a:gridCol w="2030922">
                  <a:extLst>
                    <a:ext uri="{9D8B030D-6E8A-4147-A177-3AD203B41FA5}">
                      <a16:colId xmlns:a16="http://schemas.microsoft.com/office/drawing/2014/main" val="2332802750"/>
                    </a:ext>
                  </a:extLst>
                </a:gridCol>
                <a:gridCol w="2590800">
                  <a:extLst>
                    <a:ext uri="{9D8B030D-6E8A-4147-A177-3AD203B41FA5}">
                      <a16:colId xmlns:a16="http://schemas.microsoft.com/office/drawing/2014/main" val="4038638008"/>
                    </a:ext>
                  </a:extLst>
                </a:gridCol>
                <a:gridCol w="4191000">
                  <a:extLst>
                    <a:ext uri="{9D8B030D-6E8A-4147-A177-3AD203B41FA5}">
                      <a16:colId xmlns:a16="http://schemas.microsoft.com/office/drawing/2014/main" val="1301903536"/>
                    </a:ext>
                  </a:extLst>
                </a:gridCol>
              </a:tblGrid>
              <a:tr h="761402">
                <a:tc>
                  <a:txBody>
                    <a:bodyPr/>
                    <a:lstStyle/>
                    <a:p>
                      <a:r>
                        <a:rPr lang="en-US" b="0" dirty="0" err="1"/>
                        <a:t>Bước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n 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b="0" spc="-5">
                          <a:cs typeface="Source Sans Pro Light"/>
                          <a:sym typeface="Symbol" panose="05050102010706020507" pitchFamily="18" charset="2"/>
                        </a:rPr>
                        <a:t>(n)</a:t>
                      </a:r>
                      <a:endParaRPr lang="en-US" b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/>
                        <a:t>Open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/>
                        <a:t>Close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2604453"/>
                  </a:ext>
                </a:extLst>
              </a:tr>
              <a:tr h="761402">
                <a:tc>
                  <a:txBody>
                    <a:bodyPr/>
                    <a:lstStyle/>
                    <a:p>
                      <a:r>
                        <a:rPr lang="en-US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{A}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spc="-5">
                          <a:cs typeface="Source Sans Pro Light"/>
                          <a:sym typeface="Symbol" panose="05050102010706020507" pitchFamily="18" charset="2"/>
                        </a:rPr>
                        <a:t>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718537"/>
                  </a:ext>
                </a:extLst>
              </a:tr>
              <a:tr h="761402">
                <a:tc>
                  <a:txBody>
                    <a:bodyPr/>
                    <a:lstStyle/>
                    <a:p>
                      <a:r>
                        <a:rPr lang="en-U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highlight>
                            <a:srgbClr val="FFFF00"/>
                          </a:highlight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{B,C,D}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{B,C,D}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{A}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9380560"/>
                  </a:ext>
                </a:extLst>
              </a:tr>
              <a:tr h="761402">
                <a:tc>
                  <a:txBody>
                    <a:bodyPr/>
                    <a:lstStyle/>
                    <a:p>
                      <a:r>
                        <a:rPr lang="en-US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{E,F}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{E,F,C,D}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{A,B}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6249280"/>
                  </a:ext>
                </a:extLst>
              </a:tr>
              <a:tr h="761402">
                <a:tc>
                  <a:txBody>
                    <a:bodyPr/>
                    <a:lstStyle/>
                    <a:p>
                      <a:r>
                        <a:rPr lang="en-US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{H,I}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{H,I,F,C,D}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{A,B,E}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6210152"/>
                  </a:ext>
                </a:extLst>
              </a:tr>
              <a:tr h="761402">
                <a:tc>
                  <a:txBody>
                    <a:bodyPr/>
                    <a:lstStyle/>
                    <a:p>
                      <a:r>
                        <a:rPr lang="en-US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42573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spc="-5">
                          <a:cs typeface="Source Sans Pro Light"/>
                          <a:sym typeface="Symbol" panose="05050102010706020507" pitchFamily="18" charset="2"/>
                        </a:rPr>
                        <a:t>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{I,F,C,D}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{A,B,E,H}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2456991"/>
                  </a:ext>
                </a:extLst>
              </a:tr>
              <a:tr h="761402">
                <a:tc>
                  <a:txBody>
                    <a:bodyPr/>
                    <a:lstStyle/>
                    <a:p>
                      <a:r>
                        <a:rPr lang="en-US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42573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spc="-5">
                          <a:cs typeface="Source Sans Pro Light"/>
                          <a:sym typeface="Symbol" panose="05050102010706020507" pitchFamily="18" charset="2"/>
                        </a:rPr>
                        <a:t>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{F,C,D}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{A,B,E,H,I}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6928020"/>
                  </a:ext>
                </a:extLst>
              </a:tr>
              <a:tr h="761402">
                <a:tc>
                  <a:txBody>
                    <a:bodyPr/>
                    <a:lstStyle/>
                    <a:p>
                      <a:r>
                        <a:rPr lang="en-US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{J}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{J,C,D}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{A,B,E,H,I,F}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5991105"/>
                  </a:ext>
                </a:extLst>
              </a:tr>
              <a:tr h="761402">
                <a:tc>
                  <a:txBody>
                    <a:bodyPr/>
                    <a:lstStyle/>
                    <a:p>
                      <a:r>
                        <a:rPr lang="en-US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J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42573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spc="-5">
                          <a:cs typeface="Source Sans Pro Light"/>
                          <a:sym typeface="Symbol" panose="05050102010706020507" pitchFamily="18" charset="2"/>
                        </a:rPr>
                        <a:t>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{C,D}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{A,B,E,H,I,F,J}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3076133"/>
                  </a:ext>
                </a:extLst>
              </a:tr>
              <a:tr h="761402">
                <a:tc>
                  <a:txBody>
                    <a:bodyPr/>
                    <a:lstStyle/>
                    <a:p>
                      <a:r>
                        <a:rPr lang="en-US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highlight>
                            <a:srgbClr val="FFFF00"/>
                          </a:highlight>
                        </a:rPr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42573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{F,G}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{G,D}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{A,B,E,H,I,F,J,C}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4374340"/>
                  </a:ext>
                </a:extLst>
              </a:tr>
              <a:tr h="761402">
                <a:tc>
                  <a:txBody>
                    <a:bodyPr/>
                    <a:lstStyle/>
                    <a:p>
                      <a:r>
                        <a:rPr lang="en-US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highlight>
                            <a:srgbClr val="FFFF00"/>
                          </a:highlight>
                        </a:rPr>
                        <a:t>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42573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9129980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A2ED323C-4DB9-5209-B32B-D4269FAE2A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29356" y="5855653"/>
            <a:ext cx="5105400" cy="4837747"/>
          </a:xfrm>
          <a:prstGeom prst="rect">
            <a:avLst/>
          </a:prstGeom>
        </p:spPr>
      </p:pic>
      <p:sp>
        <p:nvSpPr>
          <p:cNvPr id="11" name="object 20">
            <a:extLst>
              <a:ext uri="{FF2B5EF4-FFF2-40B4-BE49-F238E27FC236}">
                <a16:creationId xmlns:a16="http://schemas.microsoft.com/office/drawing/2014/main" id="{CD5AB264-7244-4CF6-7A36-7B863C1DF120}"/>
              </a:ext>
            </a:extLst>
          </p:cNvPr>
          <p:cNvSpPr txBox="1"/>
          <p:nvPr/>
        </p:nvSpPr>
        <p:spPr>
          <a:xfrm>
            <a:off x="4933156" y="9842500"/>
            <a:ext cx="6723856" cy="814838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0" tIns="12700" rIns="0" bIns="0" rtlCol="0">
            <a:spAutoFit/>
          </a:bodyPr>
          <a:lstStyle/>
          <a:p>
            <a:pPr marL="583565" marR="5080" indent="-571500" algn="just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en-US" sz="4400" spc="-5" dirty="0">
                <a:solidFill>
                  <a:schemeClr val="bg1"/>
                </a:solidFill>
                <a:cs typeface="Source Sans Pro Light"/>
              </a:rPr>
              <a:t>A  </a:t>
            </a:r>
            <a:r>
              <a:rPr lang="en-US" sz="4400" spc="-5" dirty="0">
                <a:solidFill>
                  <a:schemeClr val="bg1"/>
                </a:solidFill>
                <a:cs typeface="Source Sans Pro Light"/>
                <a:sym typeface="Wingdings" panose="05000000000000000000" pitchFamily="2" charset="2"/>
              </a:rPr>
              <a:t>  C  G</a:t>
            </a:r>
            <a:endParaRPr lang="vi-VN" sz="4400" spc="-5" dirty="0">
              <a:solidFill>
                <a:schemeClr val="bg1"/>
              </a:solidFill>
              <a:cs typeface="Source Sans Pro Light"/>
            </a:endParaRPr>
          </a:p>
        </p:txBody>
      </p:sp>
    </p:spTree>
    <p:extLst>
      <p:ext uri="{BB962C8B-B14F-4D97-AF65-F5344CB8AC3E}">
        <p14:creationId xmlns:p14="http://schemas.microsoft.com/office/powerpoint/2010/main" val="39548348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1" y="0"/>
            <a:ext cx="19010313" cy="1112119"/>
          </a:xfrm>
          <a:custGeom>
            <a:avLst/>
            <a:gdLst/>
            <a:ahLst/>
            <a:cxnLst/>
            <a:rect l="l" t="t" r="r" b="b"/>
            <a:pathLst>
              <a:path w="1892300" h="440055">
                <a:moveTo>
                  <a:pt x="0" y="439737"/>
                </a:moveTo>
                <a:lnTo>
                  <a:pt x="1892300" y="439737"/>
                </a:lnTo>
                <a:lnTo>
                  <a:pt x="1892300" y="0"/>
                </a:lnTo>
                <a:lnTo>
                  <a:pt x="0" y="0"/>
                </a:lnTo>
                <a:lnTo>
                  <a:pt x="0" y="439737"/>
                </a:lnTo>
                <a:close/>
              </a:path>
            </a:pathLst>
          </a:custGeom>
          <a:solidFill>
            <a:srgbClr val="009E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18356" y="317499"/>
            <a:ext cx="171450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vi-VN" sz="4400" spc="-10" dirty="0">
                <a:solidFill>
                  <a:srgbClr val="FFFFFF"/>
                </a:solidFill>
                <a:cs typeface="Source Sans Pro Light"/>
              </a:rPr>
              <a:t>Chương  2.  BÀI  TOÁN  VÀ  PHƯƠNG  PHÁP  TÌM  KIẾM  LỜI  GIẢI</a:t>
            </a:r>
            <a:endParaRPr lang="vi-VN" sz="4400" dirty="0">
              <a:cs typeface="Source Sans Pro Light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522CD6F9-FAAB-EBF2-2F61-7ECBAB9ACB1A}"/>
              </a:ext>
            </a:extLst>
          </p:cNvPr>
          <p:cNvSpPr/>
          <p:nvPr/>
        </p:nvSpPr>
        <p:spPr>
          <a:xfrm>
            <a:off x="-1" y="1124818"/>
            <a:ext cx="18572957" cy="1000863"/>
          </a:xfrm>
          <a:custGeom>
            <a:avLst/>
            <a:gdLst>
              <a:gd name="connsiteX0" fmla="*/ 0 w 19044896"/>
              <a:gd name="connsiteY0" fmla="*/ 0 h 814838"/>
              <a:gd name="connsiteX1" fmla="*/ 17382432 w 19044896"/>
              <a:gd name="connsiteY1" fmla="*/ 0 h 814838"/>
              <a:gd name="connsiteX2" fmla="*/ 18288000 w 19044896"/>
              <a:gd name="connsiteY2" fmla="*/ 0 h 814838"/>
              <a:gd name="connsiteX3" fmla="*/ 18726162 w 19044896"/>
              <a:gd name="connsiteY3" fmla="*/ 0 h 814838"/>
              <a:gd name="connsiteX4" fmla="*/ 19044896 w 19044896"/>
              <a:gd name="connsiteY4" fmla="*/ 407419 h 814838"/>
              <a:gd name="connsiteX5" fmla="*/ 18726162 w 19044896"/>
              <a:gd name="connsiteY5" fmla="*/ 814838 h 814838"/>
              <a:gd name="connsiteX6" fmla="*/ 18288000 w 19044896"/>
              <a:gd name="connsiteY6" fmla="*/ 814838 h 814838"/>
              <a:gd name="connsiteX7" fmla="*/ 17382432 w 19044896"/>
              <a:gd name="connsiteY7" fmla="*/ 814838 h 814838"/>
              <a:gd name="connsiteX8" fmla="*/ 0 w 19044896"/>
              <a:gd name="connsiteY8" fmla="*/ 814838 h 814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044896" h="814838">
                <a:moveTo>
                  <a:pt x="0" y="0"/>
                </a:moveTo>
                <a:lnTo>
                  <a:pt x="17382432" y="0"/>
                </a:lnTo>
                <a:lnTo>
                  <a:pt x="18288000" y="0"/>
                </a:lnTo>
                <a:lnTo>
                  <a:pt x="18726162" y="0"/>
                </a:lnTo>
                <a:cubicBezTo>
                  <a:pt x="18902178" y="0"/>
                  <a:pt x="19044896" y="182396"/>
                  <a:pt x="19044896" y="407419"/>
                </a:cubicBezTo>
                <a:cubicBezTo>
                  <a:pt x="19044896" y="632443"/>
                  <a:pt x="18902178" y="814838"/>
                  <a:pt x="18726162" y="814838"/>
                </a:cubicBezTo>
                <a:lnTo>
                  <a:pt x="18288000" y="814838"/>
                </a:lnTo>
                <a:lnTo>
                  <a:pt x="17382432" y="814838"/>
                </a:lnTo>
                <a:lnTo>
                  <a:pt x="0" y="814838"/>
                </a:lnTo>
                <a:close/>
              </a:path>
            </a:pathLst>
          </a:custGeom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object 20">
            <a:extLst>
              <a:ext uri="{FF2B5EF4-FFF2-40B4-BE49-F238E27FC236}">
                <a16:creationId xmlns:a16="http://schemas.microsoft.com/office/drawing/2014/main" id="{741827C7-EE84-B4FC-9E5C-303839CC7A00}"/>
              </a:ext>
            </a:extLst>
          </p:cNvPr>
          <p:cNvSpPr txBox="1"/>
          <p:nvPr/>
        </p:nvSpPr>
        <p:spPr>
          <a:xfrm>
            <a:off x="757564" y="1179062"/>
            <a:ext cx="17205792" cy="81483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83565" marR="5080" indent="-571500" algn="just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en-US" sz="4400" spc="-5" dirty="0" err="1">
                <a:cs typeface="Source Sans Pro Light"/>
              </a:rPr>
              <a:t>Tìm</a:t>
            </a:r>
            <a:r>
              <a:rPr lang="en-US" sz="4400" spc="-5" dirty="0">
                <a:cs typeface="Source Sans Pro Light"/>
              </a:rPr>
              <a:t>  </a:t>
            </a:r>
            <a:r>
              <a:rPr lang="en-US" sz="4400" spc="-5" dirty="0" err="1">
                <a:cs typeface="Source Sans Pro Light"/>
              </a:rPr>
              <a:t>kiếm</a:t>
            </a:r>
            <a:r>
              <a:rPr lang="en-US" sz="4400" spc="-5" dirty="0">
                <a:cs typeface="Source Sans Pro Light"/>
              </a:rPr>
              <a:t>  </a:t>
            </a:r>
            <a:r>
              <a:rPr lang="en-US" sz="4400" spc="-5" dirty="0" err="1">
                <a:cs typeface="Source Sans Pro Light"/>
              </a:rPr>
              <a:t>theo</a:t>
            </a:r>
            <a:r>
              <a:rPr lang="en-US" sz="4400" spc="-5" dirty="0">
                <a:cs typeface="Source Sans Pro Light"/>
              </a:rPr>
              <a:t>  </a:t>
            </a:r>
            <a:r>
              <a:rPr lang="en-US" sz="4400" spc="-5" dirty="0" err="1">
                <a:cs typeface="Source Sans Pro Light"/>
              </a:rPr>
              <a:t>chiều</a:t>
            </a:r>
            <a:r>
              <a:rPr lang="en-US" sz="4400" spc="-5" dirty="0">
                <a:cs typeface="Source Sans Pro Light"/>
              </a:rPr>
              <a:t>  </a:t>
            </a:r>
            <a:r>
              <a:rPr lang="en-US" sz="4400" spc="-5" dirty="0" err="1">
                <a:cs typeface="Source Sans Pro Light"/>
              </a:rPr>
              <a:t>sâu</a:t>
            </a:r>
            <a:r>
              <a:rPr lang="en-US" sz="4400" spc="-5" dirty="0">
                <a:cs typeface="Source Sans Pro Light"/>
              </a:rPr>
              <a:t>  (Depth  First  Search)</a:t>
            </a:r>
            <a:endParaRPr lang="vi-VN" sz="4400" spc="-5" dirty="0">
              <a:cs typeface="Source Sans Pro Light"/>
            </a:endParaRPr>
          </a:p>
        </p:txBody>
      </p:sp>
      <p:sp>
        <p:nvSpPr>
          <p:cNvPr id="10" name="object 20">
            <a:extLst>
              <a:ext uri="{FF2B5EF4-FFF2-40B4-BE49-F238E27FC236}">
                <a16:creationId xmlns:a16="http://schemas.microsoft.com/office/drawing/2014/main" id="{6F33E8AA-DC87-6B1F-8064-DAE7E9EB3D17}"/>
              </a:ext>
            </a:extLst>
          </p:cNvPr>
          <p:cNvSpPr txBox="1"/>
          <p:nvPr/>
        </p:nvSpPr>
        <p:spPr>
          <a:xfrm>
            <a:off x="757564" y="2179925"/>
            <a:ext cx="7528392" cy="715080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algn="just">
              <a:lnSpc>
                <a:spcPct val="130000"/>
              </a:lnSpc>
            </a:pPr>
            <a:r>
              <a:rPr lang="en-US" sz="3600" spc="-5" dirty="0">
                <a:cs typeface="Source Sans Pro Light"/>
              </a:rPr>
              <a:t>Begin</a:t>
            </a:r>
          </a:p>
          <a:p>
            <a:pPr marL="926465" marR="5080" lvl="2" algn="just">
              <a:lnSpc>
                <a:spcPct val="130000"/>
              </a:lnSpc>
            </a:pPr>
            <a:r>
              <a:rPr lang="en-US" sz="3600" spc="-5" dirty="0">
                <a:cs typeface="Source Sans Pro Light"/>
              </a:rPr>
              <a:t>Open={s};								</a:t>
            </a:r>
            <a:endParaRPr lang="en-US" sz="3600" spc="-5" dirty="0">
              <a:solidFill>
                <a:srgbClr val="0070C0"/>
              </a:solidFill>
              <a:cs typeface="Source Sans Pro Light"/>
            </a:endParaRPr>
          </a:p>
          <a:p>
            <a:pPr marL="926465" marR="5080" lvl="2" algn="just">
              <a:lnSpc>
                <a:spcPct val="130000"/>
              </a:lnSpc>
            </a:pPr>
            <a:r>
              <a:rPr lang="en-US" sz="3600" spc="-5" dirty="0">
                <a:cs typeface="Source Sans Pro Light"/>
              </a:rPr>
              <a:t>Close=</a:t>
            </a:r>
            <a:r>
              <a:rPr lang="en-US" sz="3600" spc="-5" dirty="0">
                <a:cs typeface="Source Sans Pro Light"/>
                <a:sym typeface="Symbol" panose="05050102010706020507" pitchFamily="18" charset="2"/>
              </a:rPr>
              <a:t>;									</a:t>
            </a:r>
            <a:endParaRPr lang="en-US" sz="3600" spc="-5" dirty="0">
              <a:solidFill>
                <a:srgbClr val="0070C0"/>
              </a:solidFill>
              <a:cs typeface="Source Sans Pro Light"/>
              <a:sym typeface="Symbol" panose="05050102010706020507" pitchFamily="18" charset="2"/>
            </a:endParaRPr>
          </a:p>
          <a:p>
            <a:pPr marL="926465" marR="5080" lvl="2" algn="just">
              <a:lnSpc>
                <a:spcPct val="130000"/>
              </a:lnSpc>
            </a:pPr>
            <a:r>
              <a:rPr lang="en-US" sz="3600" spc="-5" dirty="0">
                <a:cs typeface="Source Sans Pro Light"/>
                <a:sym typeface="Symbol" panose="05050102010706020507" pitchFamily="18" charset="2"/>
              </a:rPr>
              <a:t>While(Open  !=  ){					</a:t>
            </a:r>
            <a:endParaRPr lang="en-US" sz="3600" spc="-5" dirty="0">
              <a:solidFill>
                <a:srgbClr val="0070C0"/>
              </a:solidFill>
              <a:cs typeface="Source Sans Pro Light"/>
              <a:sym typeface="Symbol" panose="05050102010706020507" pitchFamily="18" charset="2"/>
            </a:endParaRPr>
          </a:p>
          <a:p>
            <a:pPr marL="1840865" marR="5080" lvl="4" algn="just">
              <a:lnSpc>
                <a:spcPct val="130000"/>
              </a:lnSpc>
            </a:pPr>
            <a:r>
              <a:rPr lang="en-US" sz="3600" spc="-5" dirty="0">
                <a:cs typeface="Source Sans Pro Light"/>
                <a:sym typeface="Symbol" panose="05050102010706020507" pitchFamily="18" charset="2"/>
              </a:rPr>
              <a:t>n  =  Retrieve(Open);		</a:t>
            </a:r>
            <a:endParaRPr lang="en-US" sz="3600" spc="-5" dirty="0">
              <a:solidFill>
                <a:srgbClr val="0070C0"/>
              </a:solidFill>
              <a:cs typeface="Source Sans Pro Light"/>
              <a:sym typeface="Symbol" panose="05050102010706020507" pitchFamily="18" charset="2"/>
            </a:endParaRPr>
          </a:p>
          <a:p>
            <a:pPr marL="1840865" marR="5080" lvl="4" algn="just">
              <a:lnSpc>
                <a:spcPct val="130000"/>
              </a:lnSpc>
            </a:pPr>
            <a:r>
              <a:rPr lang="en-US" sz="3600" spc="-5" dirty="0">
                <a:cs typeface="Source Sans Pro Light"/>
                <a:sym typeface="Symbol" panose="05050102010706020507" pitchFamily="18" charset="2"/>
              </a:rPr>
              <a:t>If(n==g)  Return  TRUE;</a:t>
            </a:r>
            <a:endParaRPr lang="en-US" sz="3600" spc="-5" dirty="0">
              <a:solidFill>
                <a:srgbClr val="0070C0"/>
              </a:solidFill>
              <a:cs typeface="Source Sans Pro Light"/>
              <a:sym typeface="Symbol" panose="05050102010706020507" pitchFamily="18" charset="2"/>
            </a:endParaRPr>
          </a:p>
          <a:p>
            <a:pPr marL="1840865" marR="5080" lvl="4" algn="just">
              <a:lnSpc>
                <a:spcPct val="130000"/>
              </a:lnSpc>
            </a:pPr>
            <a:r>
              <a:rPr lang="en-US" sz="3600" spc="-5" dirty="0">
                <a:cs typeface="Source Sans Pro Light"/>
                <a:sym typeface="Symbol" panose="05050102010706020507" pitchFamily="18" charset="2"/>
              </a:rPr>
              <a:t>Open  =  Open    (n);	</a:t>
            </a:r>
            <a:endParaRPr lang="en-US" sz="3600" spc="-5" dirty="0">
              <a:solidFill>
                <a:srgbClr val="0070C0"/>
              </a:solidFill>
              <a:cs typeface="Source Sans Pro Light"/>
              <a:sym typeface="Symbol" panose="05050102010706020507" pitchFamily="18" charset="2"/>
            </a:endParaRPr>
          </a:p>
          <a:p>
            <a:pPr marL="1840865" marR="5080" lvl="4" algn="just">
              <a:lnSpc>
                <a:spcPct val="130000"/>
              </a:lnSpc>
            </a:pPr>
            <a:r>
              <a:rPr lang="en-US" sz="3600" spc="-5" dirty="0">
                <a:cs typeface="Source Sans Pro Light"/>
                <a:sym typeface="Symbol" panose="05050102010706020507" pitchFamily="18" charset="2"/>
              </a:rPr>
              <a:t>Close  =  Close    {n}</a:t>
            </a:r>
          </a:p>
          <a:p>
            <a:pPr marL="926465" marR="5080" lvl="2" algn="just">
              <a:lnSpc>
                <a:spcPct val="130000"/>
              </a:lnSpc>
            </a:pPr>
            <a:r>
              <a:rPr lang="en-US" sz="3600" spc="-5" dirty="0">
                <a:cs typeface="Source Sans Pro Light"/>
                <a:sym typeface="Symbol" panose="05050102010706020507" pitchFamily="18" charset="2"/>
              </a:rPr>
              <a:t>}</a:t>
            </a:r>
            <a:endParaRPr lang="en-US" sz="3600" spc="-5" dirty="0">
              <a:cs typeface="Source Sans Pro Light"/>
            </a:endParaRPr>
          </a:p>
          <a:p>
            <a:pPr marL="12065" marR="5080" algn="just">
              <a:lnSpc>
                <a:spcPct val="130000"/>
              </a:lnSpc>
            </a:pPr>
            <a:r>
              <a:rPr lang="en-US" sz="3600" spc="-5" dirty="0">
                <a:cs typeface="Source Sans Pro Light"/>
              </a:rPr>
              <a:t>End;</a:t>
            </a:r>
            <a:endParaRPr lang="vi-VN" sz="3600" spc="-5" dirty="0">
              <a:cs typeface="Source Sans Pro Light"/>
            </a:endParaRPr>
          </a:p>
        </p:txBody>
      </p:sp>
      <p:sp>
        <p:nvSpPr>
          <p:cNvPr id="7" name="object 20">
            <a:extLst>
              <a:ext uri="{FF2B5EF4-FFF2-40B4-BE49-F238E27FC236}">
                <a16:creationId xmlns:a16="http://schemas.microsoft.com/office/drawing/2014/main" id="{E8C030D6-AE59-BB22-0E57-772D3895E3CD}"/>
              </a:ext>
            </a:extLst>
          </p:cNvPr>
          <p:cNvSpPr txBox="1"/>
          <p:nvPr/>
        </p:nvSpPr>
        <p:spPr>
          <a:xfrm>
            <a:off x="5009356" y="9287450"/>
            <a:ext cx="13350910" cy="81483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algn="r">
              <a:lnSpc>
                <a:spcPct val="130000"/>
              </a:lnSpc>
            </a:pPr>
            <a:r>
              <a:rPr lang="en-US" sz="4400" i="1" spc="-5" dirty="0">
                <a:solidFill>
                  <a:srgbClr val="0070C0"/>
                </a:solidFill>
                <a:cs typeface="Source Sans Pro Light"/>
              </a:rPr>
              <a:t>s  =  A  </a:t>
            </a:r>
            <a:r>
              <a:rPr lang="en-US" sz="4400" i="1" spc="-5" dirty="0" err="1">
                <a:solidFill>
                  <a:srgbClr val="0070C0"/>
                </a:solidFill>
                <a:cs typeface="Source Sans Pro Light"/>
              </a:rPr>
              <a:t>là</a:t>
            </a:r>
            <a:r>
              <a:rPr lang="en-US" sz="4400" i="1" spc="-5" dirty="0">
                <a:solidFill>
                  <a:srgbClr val="0070C0"/>
                </a:solidFill>
                <a:cs typeface="Source Sans Pro Light"/>
              </a:rPr>
              <a:t>  </a:t>
            </a:r>
            <a:r>
              <a:rPr lang="en-US" sz="4400" i="1" spc="-5" dirty="0" err="1">
                <a:solidFill>
                  <a:srgbClr val="0070C0"/>
                </a:solidFill>
                <a:cs typeface="Source Sans Pro Light"/>
              </a:rPr>
              <a:t>đỉnh</a:t>
            </a:r>
            <a:r>
              <a:rPr lang="en-US" sz="4400" i="1" spc="-5" dirty="0">
                <a:solidFill>
                  <a:srgbClr val="0070C0"/>
                </a:solidFill>
                <a:cs typeface="Source Sans Pro Light"/>
              </a:rPr>
              <a:t>  </a:t>
            </a:r>
            <a:r>
              <a:rPr lang="en-US" sz="4400" i="1" spc="-5" dirty="0" err="1">
                <a:solidFill>
                  <a:srgbClr val="0070C0"/>
                </a:solidFill>
                <a:cs typeface="Source Sans Pro Light"/>
              </a:rPr>
              <a:t>bắt</a:t>
            </a:r>
            <a:r>
              <a:rPr lang="en-US" sz="4400" i="1" spc="-5" dirty="0">
                <a:solidFill>
                  <a:srgbClr val="0070C0"/>
                </a:solidFill>
                <a:cs typeface="Source Sans Pro Light"/>
              </a:rPr>
              <a:t>  </a:t>
            </a:r>
            <a:r>
              <a:rPr lang="en-US" sz="4400" i="1" spc="-5" dirty="0" err="1">
                <a:solidFill>
                  <a:srgbClr val="0070C0"/>
                </a:solidFill>
                <a:cs typeface="Source Sans Pro Light"/>
              </a:rPr>
              <a:t>đầu</a:t>
            </a:r>
            <a:r>
              <a:rPr lang="en-US" sz="4400" i="1" spc="-5" dirty="0">
                <a:solidFill>
                  <a:srgbClr val="0070C0"/>
                </a:solidFill>
                <a:cs typeface="Source Sans Pro Light"/>
              </a:rPr>
              <a:t>		g=U  </a:t>
            </a:r>
            <a:r>
              <a:rPr lang="en-US" sz="4400" i="1" spc="-5" dirty="0" err="1">
                <a:solidFill>
                  <a:srgbClr val="0070C0"/>
                </a:solidFill>
                <a:cs typeface="Source Sans Pro Light"/>
              </a:rPr>
              <a:t>là</a:t>
            </a:r>
            <a:r>
              <a:rPr lang="en-US" sz="4400" i="1" spc="-5" dirty="0">
                <a:solidFill>
                  <a:srgbClr val="0070C0"/>
                </a:solidFill>
                <a:cs typeface="Source Sans Pro Light"/>
              </a:rPr>
              <a:t>  </a:t>
            </a:r>
            <a:r>
              <a:rPr lang="en-US" sz="4400" i="1" spc="-5" dirty="0" err="1">
                <a:solidFill>
                  <a:srgbClr val="0070C0"/>
                </a:solidFill>
                <a:cs typeface="Source Sans Pro Light"/>
              </a:rPr>
              <a:t>đỉnh</a:t>
            </a:r>
            <a:r>
              <a:rPr lang="en-US" sz="4400" i="1" spc="-5" dirty="0">
                <a:solidFill>
                  <a:srgbClr val="0070C0"/>
                </a:solidFill>
                <a:cs typeface="Source Sans Pro Light"/>
              </a:rPr>
              <a:t>  </a:t>
            </a:r>
            <a:r>
              <a:rPr lang="en-US" sz="4400" i="1" spc="-5" dirty="0" err="1">
                <a:solidFill>
                  <a:srgbClr val="0070C0"/>
                </a:solidFill>
                <a:cs typeface="Source Sans Pro Light"/>
              </a:rPr>
              <a:t>kết</a:t>
            </a:r>
            <a:r>
              <a:rPr lang="en-US" sz="4400" i="1" spc="-5" dirty="0">
                <a:solidFill>
                  <a:srgbClr val="0070C0"/>
                </a:solidFill>
                <a:cs typeface="Source Sans Pro Light"/>
              </a:rPr>
              <a:t>  </a:t>
            </a:r>
            <a:r>
              <a:rPr lang="en-US" sz="4400" i="1" spc="-5" dirty="0" err="1">
                <a:solidFill>
                  <a:srgbClr val="0070C0"/>
                </a:solidFill>
                <a:cs typeface="Source Sans Pro Light"/>
              </a:rPr>
              <a:t>thúc</a:t>
            </a:r>
            <a:endParaRPr lang="vi-VN" sz="4400" i="1" spc="-5" dirty="0">
              <a:solidFill>
                <a:srgbClr val="0070C0"/>
              </a:solidFill>
              <a:cs typeface="Source Sans Pro Light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90B220B-9AB0-1D1A-B2CA-96241D3257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8556" y="2214396"/>
            <a:ext cx="8971757" cy="5206672"/>
          </a:xfrm>
          <a:prstGeom prst="rect">
            <a:avLst/>
          </a:prstGeom>
        </p:spPr>
      </p:pic>
      <p:sp>
        <p:nvSpPr>
          <p:cNvPr id="11" name="object 20">
            <a:extLst>
              <a:ext uri="{FF2B5EF4-FFF2-40B4-BE49-F238E27FC236}">
                <a16:creationId xmlns:a16="http://schemas.microsoft.com/office/drawing/2014/main" id="{0551B704-FAEF-6868-D4E5-62B10A68FF66}"/>
              </a:ext>
            </a:extLst>
          </p:cNvPr>
          <p:cNvSpPr txBox="1"/>
          <p:nvPr/>
        </p:nvSpPr>
        <p:spPr>
          <a:xfrm>
            <a:off x="12705556" y="8016280"/>
            <a:ext cx="2342268" cy="81483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algn="ctr">
              <a:lnSpc>
                <a:spcPct val="130000"/>
              </a:lnSpc>
            </a:pPr>
            <a:r>
              <a:rPr lang="en-US" sz="4400" spc="-5" dirty="0" err="1">
                <a:solidFill>
                  <a:srgbClr val="0070C0"/>
                </a:solidFill>
                <a:cs typeface="Source Sans Pro Light"/>
              </a:rPr>
              <a:t>Ví</a:t>
            </a:r>
            <a:r>
              <a:rPr lang="en-US" sz="4400" spc="-5" dirty="0">
                <a:solidFill>
                  <a:srgbClr val="0070C0"/>
                </a:solidFill>
                <a:cs typeface="Source Sans Pro Light"/>
              </a:rPr>
              <a:t>  </a:t>
            </a:r>
            <a:r>
              <a:rPr lang="en-US" sz="4400" spc="-5" dirty="0" err="1">
                <a:solidFill>
                  <a:srgbClr val="0070C0"/>
                </a:solidFill>
                <a:cs typeface="Source Sans Pro Light"/>
              </a:rPr>
              <a:t>dụ</a:t>
            </a:r>
            <a:r>
              <a:rPr lang="en-US" sz="4400" spc="-5" dirty="0">
                <a:solidFill>
                  <a:srgbClr val="0070C0"/>
                </a:solidFill>
                <a:cs typeface="Source Sans Pro Light"/>
              </a:rPr>
              <a:t>  2</a:t>
            </a:r>
            <a:endParaRPr lang="vi-VN" sz="4400" i="1" spc="-5" dirty="0">
              <a:solidFill>
                <a:srgbClr val="0070C0"/>
              </a:solidFill>
              <a:cs typeface="Source Sans Pro Light"/>
            </a:endParaRPr>
          </a:p>
        </p:txBody>
      </p:sp>
    </p:spTree>
    <p:extLst>
      <p:ext uri="{BB962C8B-B14F-4D97-AF65-F5344CB8AC3E}">
        <p14:creationId xmlns:p14="http://schemas.microsoft.com/office/powerpoint/2010/main" val="16295687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1" y="0"/>
            <a:ext cx="19010313" cy="1112119"/>
          </a:xfrm>
          <a:custGeom>
            <a:avLst/>
            <a:gdLst/>
            <a:ahLst/>
            <a:cxnLst/>
            <a:rect l="l" t="t" r="r" b="b"/>
            <a:pathLst>
              <a:path w="1892300" h="440055">
                <a:moveTo>
                  <a:pt x="0" y="439737"/>
                </a:moveTo>
                <a:lnTo>
                  <a:pt x="1892300" y="439737"/>
                </a:lnTo>
                <a:lnTo>
                  <a:pt x="1892300" y="0"/>
                </a:lnTo>
                <a:lnTo>
                  <a:pt x="0" y="0"/>
                </a:lnTo>
                <a:lnTo>
                  <a:pt x="0" y="439737"/>
                </a:lnTo>
                <a:close/>
              </a:path>
            </a:pathLst>
          </a:custGeom>
          <a:solidFill>
            <a:srgbClr val="009E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18356" y="317499"/>
            <a:ext cx="171450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vi-VN" sz="4400" spc="-10" dirty="0">
                <a:solidFill>
                  <a:srgbClr val="FFFFFF"/>
                </a:solidFill>
                <a:cs typeface="Source Sans Pro Light"/>
              </a:rPr>
              <a:t>Chương  2.  BÀI  TOÁN  VÀ  PHƯƠNG  PHÁP  TÌM  KIẾM  LỜI  GIẢI</a:t>
            </a:r>
            <a:endParaRPr lang="vi-VN" sz="4400" dirty="0">
              <a:cs typeface="Source Sans Pro Light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522CD6F9-FAAB-EBF2-2F61-7ECBAB9ACB1A}"/>
              </a:ext>
            </a:extLst>
          </p:cNvPr>
          <p:cNvSpPr/>
          <p:nvPr/>
        </p:nvSpPr>
        <p:spPr>
          <a:xfrm>
            <a:off x="-1" y="1124818"/>
            <a:ext cx="18572957" cy="1000863"/>
          </a:xfrm>
          <a:custGeom>
            <a:avLst/>
            <a:gdLst>
              <a:gd name="connsiteX0" fmla="*/ 0 w 19044896"/>
              <a:gd name="connsiteY0" fmla="*/ 0 h 814838"/>
              <a:gd name="connsiteX1" fmla="*/ 17382432 w 19044896"/>
              <a:gd name="connsiteY1" fmla="*/ 0 h 814838"/>
              <a:gd name="connsiteX2" fmla="*/ 18288000 w 19044896"/>
              <a:gd name="connsiteY2" fmla="*/ 0 h 814838"/>
              <a:gd name="connsiteX3" fmla="*/ 18726162 w 19044896"/>
              <a:gd name="connsiteY3" fmla="*/ 0 h 814838"/>
              <a:gd name="connsiteX4" fmla="*/ 19044896 w 19044896"/>
              <a:gd name="connsiteY4" fmla="*/ 407419 h 814838"/>
              <a:gd name="connsiteX5" fmla="*/ 18726162 w 19044896"/>
              <a:gd name="connsiteY5" fmla="*/ 814838 h 814838"/>
              <a:gd name="connsiteX6" fmla="*/ 18288000 w 19044896"/>
              <a:gd name="connsiteY6" fmla="*/ 814838 h 814838"/>
              <a:gd name="connsiteX7" fmla="*/ 17382432 w 19044896"/>
              <a:gd name="connsiteY7" fmla="*/ 814838 h 814838"/>
              <a:gd name="connsiteX8" fmla="*/ 0 w 19044896"/>
              <a:gd name="connsiteY8" fmla="*/ 814838 h 814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044896" h="814838">
                <a:moveTo>
                  <a:pt x="0" y="0"/>
                </a:moveTo>
                <a:lnTo>
                  <a:pt x="17382432" y="0"/>
                </a:lnTo>
                <a:lnTo>
                  <a:pt x="18288000" y="0"/>
                </a:lnTo>
                <a:lnTo>
                  <a:pt x="18726162" y="0"/>
                </a:lnTo>
                <a:cubicBezTo>
                  <a:pt x="18902178" y="0"/>
                  <a:pt x="19044896" y="182396"/>
                  <a:pt x="19044896" y="407419"/>
                </a:cubicBezTo>
                <a:cubicBezTo>
                  <a:pt x="19044896" y="632443"/>
                  <a:pt x="18902178" y="814838"/>
                  <a:pt x="18726162" y="814838"/>
                </a:cubicBezTo>
                <a:lnTo>
                  <a:pt x="18288000" y="814838"/>
                </a:lnTo>
                <a:lnTo>
                  <a:pt x="17382432" y="814838"/>
                </a:lnTo>
                <a:lnTo>
                  <a:pt x="0" y="814838"/>
                </a:lnTo>
                <a:close/>
              </a:path>
            </a:pathLst>
          </a:custGeom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object 20">
            <a:extLst>
              <a:ext uri="{FF2B5EF4-FFF2-40B4-BE49-F238E27FC236}">
                <a16:creationId xmlns:a16="http://schemas.microsoft.com/office/drawing/2014/main" id="{741827C7-EE84-B4FC-9E5C-303839CC7A00}"/>
              </a:ext>
            </a:extLst>
          </p:cNvPr>
          <p:cNvSpPr txBox="1"/>
          <p:nvPr/>
        </p:nvSpPr>
        <p:spPr>
          <a:xfrm>
            <a:off x="757564" y="1179062"/>
            <a:ext cx="17205792" cy="81483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83565" marR="5080" indent="-571500" algn="just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en-US" sz="4400" spc="-5" dirty="0" err="1">
                <a:cs typeface="Source Sans Pro Light"/>
              </a:rPr>
              <a:t>Tìm</a:t>
            </a:r>
            <a:r>
              <a:rPr lang="en-US" sz="4400" spc="-5" dirty="0">
                <a:cs typeface="Source Sans Pro Light"/>
              </a:rPr>
              <a:t>  </a:t>
            </a:r>
            <a:r>
              <a:rPr lang="en-US" sz="4400" spc="-5" dirty="0" err="1">
                <a:cs typeface="Source Sans Pro Light"/>
              </a:rPr>
              <a:t>kiếm</a:t>
            </a:r>
            <a:r>
              <a:rPr lang="en-US" sz="4400" spc="-5" dirty="0">
                <a:cs typeface="Source Sans Pro Light"/>
              </a:rPr>
              <a:t>  </a:t>
            </a:r>
            <a:r>
              <a:rPr lang="en-US" sz="4400" spc="-5" dirty="0" err="1">
                <a:cs typeface="Source Sans Pro Light"/>
              </a:rPr>
              <a:t>theo</a:t>
            </a:r>
            <a:r>
              <a:rPr lang="en-US" sz="4400" spc="-5" dirty="0">
                <a:cs typeface="Source Sans Pro Light"/>
              </a:rPr>
              <a:t>  </a:t>
            </a:r>
            <a:r>
              <a:rPr lang="en-US" sz="4400" spc="-5" dirty="0" err="1">
                <a:cs typeface="Source Sans Pro Light"/>
              </a:rPr>
              <a:t>chiều</a:t>
            </a:r>
            <a:r>
              <a:rPr lang="en-US" sz="4400" spc="-5" dirty="0">
                <a:cs typeface="Source Sans Pro Light"/>
              </a:rPr>
              <a:t>  </a:t>
            </a:r>
            <a:r>
              <a:rPr lang="en-US" sz="4400" spc="-5" dirty="0" err="1">
                <a:cs typeface="Source Sans Pro Light"/>
              </a:rPr>
              <a:t>sâu</a:t>
            </a:r>
            <a:r>
              <a:rPr lang="en-US" sz="4400" spc="-5" dirty="0">
                <a:cs typeface="Source Sans Pro Light"/>
              </a:rPr>
              <a:t>  (Depth  First  Search)</a:t>
            </a:r>
            <a:endParaRPr lang="vi-VN" sz="4400" spc="-5" dirty="0">
              <a:cs typeface="Source Sans Pro Light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2ED323C-4DB9-5209-B32B-D4269FAE2A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50614" y="5855653"/>
            <a:ext cx="5105400" cy="48377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B77B6E4-59DE-FF3C-3473-C29D577812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24637" y="2179925"/>
            <a:ext cx="6331377" cy="3675728"/>
          </a:xfrm>
          <a:prstGeom prst="rect">
            <a:avLst/>
          </a:prstGeom>
        </p:spPr>
      </p:pic>
      <p:sp>
        <p:nvSpPr>
          <p:cNvPr id="10" name="object 20">
            <a:extLst>
              <a:ext uri="{FF2B5EF4-FFF2-40B4-BE49-F238E27FC236}">
                <a16:creationId xmlns:a16="http://schemas.microsoft.com/office/drawing/2014/main" id="{54FB5907-66CB-CCE6-AF75-E4128B208469}"/>
              </a:ext>
            </a:extLst>
          </p:cNvPr>
          <p:cNvSpPr txBox="1"/>
          <p:nvPr/>
        </p:nvSpPr>
        <p:spPr>
          <a:xfrm>
            <a:off x="471940" y="8755558"/>
            <a:ext cx="12919415" cy="81483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algn="r">
              <a:lnSpc>
                <a:spcPct val="130000"/>
              </a:lnSpc>
            </a:pPr>
            <a:r>
              <a:rPr lang="en-US" sz="4400" i="1" spc="-5" dirty="0">
                <a:solidFill>
                  <a:srgbClr val="0070C0"/>
                </a:solidFill>
                <a:cs typeface="Source Sans Pro Light"/>
              </a:rPr>
              <a:t>s  =  A  </a:t>
            </a:r>
            <a:r>
              <a:rPr lang="en-US" sz="4400" i="1" spc="-5" dirty="0" err="1">
                <a:solidFill>
                  <a:srgbClr val="0070C0"/>
                </a:solidFill>
                <a:cs typeface="Source Sans Pro Light"/>
              </a:rPr>
              <a:t>là</a:t>
            </a:r>
            <a:r>
              <a:rPr lang="en-US" sz="4400" i="1" spc="-5" dirty="0">
                <a:solidFill>
                  <a:srgbClr val="0070C0"/>
                </a:solidFill>
                <a:cs typeface="Source Sans Pro Light"/>
              </a:rPr>
              <a:t>  </a:t>
            </a:r>
            <a:r>
              <a:rPr lang="en-US" sz="4400" i="1" spc="-5" dirty="0" err="1">
                <a:solidFill>
                  <a:srgbClr val="0070C0"/>
                </a:solidFill>
                <a:cs typeface="Source Sans Pro Light"/>
              </a:rPr>
              <a:t>đỉnh</a:t>
            </a:r>
            <a:r>
              <a:rPr lang="en-US" sz="4400" i="1" spc="-5" dirty="0">
                <a:solidFill>
                  <a:srgbClr val="0070C0"/>
                </a:solidFill>
                <a:cs typeface="Source Sans Pro Light"/>
              </a:rPr>
              <a:t>  </a:t>
            </a:r>
            <a:r>
              <a:rPr lang="en-US" sz="4400" i="1" spc="-5" dirty="0" err="1">
                <a:solidFill>
                  <a:srgbClr val="0070C0"/>
                </a:solidFill>
                <a:cs typeface="Source Sans Pro Light"/>
              </a:rPr>
              <a:t>bắt</a:t>
            </a:r>
            <a:r>
              <a:rPr lang="en-US" sz="4400" i="1" spc="-5" dirty="0">
                <a:solidFill>
                  <a:srgbClr val="0070C0"/>
                </a:solidFill>
                <a:cs typeface="Source Sans Pro Light"/>
              </a:rPr>
              <a:t>  </a:t>
            </a:r>
            <a:r>
              <a:rPr lang="en-US" sz="4400" i="1" spc="-5" dirty="0" err="1">
                <a:solidFill>
                  <a:srgbClr val="0070C0"/>
                </a:solidFill>
                <a:cs typeface="Source Sans Pro Light"/>
              </a:rPr>
              <a:t>đầu</a:t>
            </a:r>
            <a:r>
              <a:rPr lang="en-US" sz="4400" i="1" spc="-5" dirty="0">
                <a:solidFill>
                  <a:srgbClr val="0070C0"/>
                </a:solidFill>
                <a:cs typeface="Source Sans Pro Light"/>
              </a:rPr>
              <a:t>		g=U  </a:t>
            </a:r>
            <a:r>
              <a:rPr lang="en-US" sz="4400" i="1" spc="-5" dirty="0" err="1">
                <a:solidFill>
                  <a:srgbClr val="0070C0"/>
                </a:solidFill>
                <a:cs typeface="Source Sans Pro Light"/>
              </a:rPr>
              <a:t>là</a:t>
            </a:r>
            <a:r>
              <a:rPr lang="en-US" sz="4400" i="1" spc="-5" dirty="0">
                <a:solidFill>
                  <a:srgbClr val="0070C0"/>
                </a:solidFill>
                <a:cs typeface="Source Sans Pro Light"/>
              </a:rPr>
              <a:t>  </a:t>
            </a:r>
            <a:r>
              <a:rPr lang="en-US" sz="4400" i="1" spc="-5" dirty="0" err="1">
                <a:solidFill>
                  <a:srgbClr val="0070C0"/>
                </a:solidFill>
                <a:cs typeface="Source Sans Pro Light"/>
              </a:rPr>
              <a:t>đỉnh</a:t>
            </a:r>
            <a:r>
              <a:rPr lang="en-US" sz="4400" i="1" spc="-5" dirty="0">
                <a:solidFill>
                  <a:srgbClr val="0070C0"/>
                </a:solidFill>
                <a:cs typeface="Source Sans Pro Light"/>
              </a:rPr>
              <a:t>  </a:t>
            </a:r>
            <a:r>
              <a:rPr lang="en-US" sz="4400" i="1" spc="-5" dirty="0" err="1">
                <a:solidFill>
                  <a:srgbClr val="0070C0"/>
                </a:solidFill>
                <a:cs typeface="Source Sans Pro Light"/>
              </a:rPr>
              <a:t>kết</a:t>
            </a:r>
            <a:r>
              <a:rPr lang="en-US" sz="4400" i="1" spc="-5" dirty="0">
                <a:solidFill>
                  <a:srgbClr val="0070C0"/>
                </a:solidFill>
                <a:cs typeface="Source Sans Pro Light"/>
              </a:rPr>
              <a:t>  </a:t>
            </a:r>
            <a:r>
              <a:rPr lang="en-US" sz="4400" i="1" spc="-5" dirty="0" err="1">
                <a:solidFill>
                  <a:srgbClr val="0070C0"/>
                </a:solidFill>
                <a:cs typeface="Source Sans Pro Light"/>
              </a:rPr>
              <a:t>thúc</a:t>
            </a:r>
            <a:endParaRPr lang="vi-VN" sz="4400" i="1" spc="-5" dirty="0">
              <a:solidFill>
                <a:srgbClr val="0070C0"/>
              </a:solidFill>
              <a:cs typeface="Source Sans Pro Light"/>
            </a:endParaRPr>
          </a:p>
        </p:txBody>
      </p:sp>
      <p:graphicFrame>
        <p:nvGraphicFramePr>
          <p:cNvPr id="5" name="Table 8">
            <a:extLst>
              <a:ext uri="{FF2B5EF4-FFF2-40B4-BE49-F238E27FC236}">
                <a16:creationId xmlns:a16="http://schemas.microsoft.com/office/drawing/2014/main" id="{31271814-AAE8-1424-468B-3E05111FE1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8347127"/>
              </p:ext>
            </p:extLst>
          </p:nvPr>
        </p:nvGraphicFramePr>
        <p:xfrm>
          <a:off x="437356" y="2317975"/>
          <a:ext cx="11277600" cy="53298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69741">
                  <a:extLst>
                    <a:ext uri="{9D8B030D-6E8A-4147-A177-3AD203B41FA5}">
                      <a16:colId xmlns:a16="http://schemas.microsoft.com/office/drawing/2014/main" val="1896540118"/>
                    </a:ext>
                  </a:extLst>
                </a:gridCol>
                <a:gridCol w="795137">
                  <a:extLst>
                    <a:ext uri="{9D8B030D-6E8A-4147-A177-3AD203B41FA5}">
                      <a16:colId xmlns:a16="http://schemas.microsoft.com/office/drawing/2014/main" val="400002656"/>
                    </a:ext>
                  </a:extLst>
                </a:gridCol>
                <a:gridCol w="2030922">
                  <a:extLst>
                    <a:ext uri="{9D8B030D-6E8A-4147-A177-3AD203B41FA5}">
                      <a16:colId xmlns:a16="http://schemas.microsoft.com/office/drawing/2014/main" val="2332802750"/>
                    </a:ext>
                  </a:extLst>
                </a:gridCol>
                <a:gridCol w="2590800">
                  <a:extLst>
                    <a:ext uri="{9D8B030D-6E8A-4147-A177-3AD203B41FA5}">
                      <a16:colId xmlns:a16="http://schemas.microsoft.com/office/drawing/2014/main" val="4038638008"/>
                    </a:ext>
                  </a:extLst>
                </a:gridCol>
                <a:gridCol w="4191000">
                  <a:extLst>
                    <a:ext uri="{9D8B030D-6E8A-4147-A177-3AD203B41FA5}">
                      <a16:colId xmlns:a16="http://schemas.microsoft.com/office/drawing/2014/main" val="1301903536"/>
                    </a:ext>
                  </a:extLst>
                </a:gridCol>
              </a:tblGrid>
              <a:tr h="761402">
                <a:tc>
                  <a:txBody>
                    <a:bodyPr/>
                    <a:lstStyle/>
                    <a:p>
                      <a:r>
                        <a:rPr lang="en-US" b="0" dirty="0" err="1"/>
                        <a:t>Bước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n 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b="0" spc="-5">
                          <a:cs typeface="Source Sans Pro Light"/>
                          <a:sym typeface="Symbol" panose="05050102010706020507" pitchFamily="18" charset="2"/>
                        </a:rPr>
                        <a:t>(n)</a:t>
                      </a:r>
                      <a:endParaRPr lang="en-US" b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/>
                        <a:t>Open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/>
                        <a:t>Close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2604453"/>
                  </a:ext>
                </a:extLst>
              </a:tr>
              <a:tr h="761402">
                <a:tc>
                  <a:txBody>
                    <a:bodyPr/>
                    <a:lstStyle/>
                    <a:p>
                      <a:r>
                        <a:rPr lang="en-US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{A}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spc="-5">
                          <a:cs typeface="Source Sans Pro Light"/>
                          <a:sym typeface="Symbol" panose="05050102010706020507" pitchFamily="18" charset="2"/>
                        </a:rPr>
                        <a:t>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718537"/>
                  </a:ext>
                </a:extLst>
              </a:tr>
              <a:tr h="761402">
                <a:tc>
                  <a:txBody>
                    <a:bodyPr/>
                    <a:lstStyle/>
                    <a:p>
                      <a:r>
                        <a:rPr lang="en-U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{B,C,D}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{B,C,D}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{A}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9380560"/>
                  </a:ext>
                </a:extLst>
              </a:tr>
              <a:tr h="761402">
                <a:tc>
                  <a:txBody>
                    <a:bodyPr/>
                    <a:lstStyle/>
                    <a:p>
                      <a:r>
                        <a:rPr lang="en-US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{E,F}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{E,F,C,D}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{A,B}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6249280"/>
                  </a:ext>
                </a:extLst>
              </a:tr>
              <a:tr h="761402">
                <a:tc>
                  <a:txBody>
                    <a:bodyPr/>
                    <a:lstStyle/>
                    <a:p>
                      <a:r>
                        <a:rPr lang="en-US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{H,I}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{H,I,F,C,D}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{A,B,E}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6210152"/>
                  </a:ext>
                </a:extLst>
              </a:tr>
              <a:tr h="761402">
                <a:tc>
                  <a:txBody>
                    <a:bodyPr/>
                    <a:lstStyle/>
                    <a:p>
                      <a:r>
                        <a:rPr lang="en-US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42573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spc="-5">
                          <a:cs typeface="Source Sans Pro Light"/>
                          <a:sym typeface="Symbol" panose="05050102010706020507" pitchFamily="18" charset="2"/>
                        </a:rPr>
                        <a:t>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{I,F,C,D}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{A,B,E,H}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2456991"/>
                  </a:ext>
                </a:extLst>
              </a:tr>
              <a:tr h="761402">
                <a:tc>
                  <a:txBody>
                    <a:bodyPr/>
                    <a:lstStyle/>
                    <a:p>
                      <a:r>
                        <a:rPr lang="en-US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42573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spc="-5">
                          <a:cs typeface="Source Sans Pro Light"/>
                          <a:sym typeface="Symbol" panose="05050102010706020507" pitchFamily="18" charset="2"/>
                        </a:rPr>
                        <a:t>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{F,C,D}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{A,B,E,H,I}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69280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530650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1" y="0"/>
            <a:ext cx="19010313" cy="1112119"/>
          </a:xfrm>
          <a:custGeom>
            <a:avLst/>
            <a:gdLst/>
            <a:ahLst/>
            <a:cxnLst/>
            <a:rect l="l" t="t" r="r" b="b"/>
            <a:pathLst>
              <a:path w="1892300" h="440055">
                <a:moveTo>
                  <a:pt x="0" y="439737"/>
                </a:moveTo>
                <a:lnTo>
                  <a:pt x="1892300" y="439737"/>
                </a:lnTo>
                <a:lnTo>
                  <a:pt x="1892300" y="0"/>
                </a:lnTo>
                <a:lnTo>
                  <a:pt x="0" y="0"/>
                </a:lnTo>
                <a:lnTo>
                  <a:pt x="0" y="439737"/>
                </a:lnTo>
                <a:close/>
              </a:path>
            </a:pathLst>
          </a:custGeom>
          <a:solidFill>
            <a:srgbClr val="009E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18356" y="317499"/>
            <a:ext cx="171450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vi-VN" sz="4400" spc="-10" dirty="0">
                <a:solidFill>
                  <a:srgbClr val="FFFFFF"/>
                </a:solidFill>
                <a:cs typeface="Source Sans Pro Light"/>
              </a:rPr>
              <a:t>Chương  2.  BÀI  TOÁN  VÀ  PHƯƠNG  PHÁP  TÌM  KIẾM  LỜI  GIẢI</a:t>
            </a:r>
            <a:endParaRPr lang="vi-VN" sz="4400" dirty="0">
              <a:cs typeface="Source Sans Pro Light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522CD6F9-FAAB-EBF2-2F61-7ECBAB9ACB1A}"/>
              </a:ext>
            </a:extLst>
          </p:cNvPr>
          <p:cNvSpPr/>
          <p:nvPr/>
        </p:nvSpPr>
        <p:spPr>
          <a:xfrm>
            <a:off x="-1" y="1124818"/>
            <a:ext cx="18572957" cy="1000863"/>
          </a:xfrm>
          <a:custGeom>
            <a:avLst/>
            <a:gdLst>
              <a:gd name="connsiteX0" fmla="*/ 0 w 19044896"/>
              <a:gd name="connsiteY0" fmla="*/ 0 h 814838"/>
              <a:gd name="connsiteX1" fmla="*/ 17382432 w 19044896"/>
              <a:gd name="connsiteY1" fmla="*/ 0 h 814838"/>
              <a:gd name="connsiteX2" fmla="*/ 18288000 w 19044896"/>
              <a:gd name="connsiteY2" fmla="*/ 0 h 814838"/>
              <a:gd name="connsiteX3" fmla="*/ 18726162 w 19044896"/>
              <a:gd name="connsiteY3" fmla="*/ 0 h 814838"/>
              <a:gd name="connsiteX4" fmla="*/ 19044896 w 19044896"/>
              <a:gd name="connsiteY4" fmla="*/ 407419 h 814838"/>
              <a:gd name="connsiteX5" fmla="*/ 18726162 w 19044896"/>
              <a:gd name="connsiteY5" fmla="*/ 814838 h 814838"/>
              <a:gd name="connsiteX6" fmla="*/ 18288000 w 19044896"/>
              <a:gd name="connsiteY6" fmla="*/ 814838 h 814838"/>
              <a:gd name="connsiteX7" fmla="*/ 17382432 w 19044896"/>
              <a:gd name="connsiteY7" fmla="*/ 814838 h 814838"/>
              <a:gd name="connsiteX8" fmla="*/ 0 w 19044896"/>
              <a:gd name="connsiteY8" fmla="*/ 814838 h 814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044896" h="814838">
                <a:moveTo>
                  <a:pt x="0" y="0"/>
                </a:moveTo>
                <a:lnTo>
                  <a:pt x="17382432" y="0"/>
                </a:lnTo>
                <a:lnTo>
                  <a:pt x="18288000" y="0"/>
                </a:lnTo>
                <a:lnTo>
                  <a:pt x="18726162" y="0"/>
                </a:lnTo>
                <a:cubicBezTo>
                  <a:pt x="18902178" y="0"/>
                  <a:pt x="19044896" y="182396"/>
                  <a:pt x="19044896" y="407419"/>
                </a:cubicBezTo>
                <a:cubicBezTo>
                  <a:pt x="19044896" y="632443"/>
                  <a:pt x="18902178" y="814838"/>
                  <a:pt x="18726162" y="814838"/>
                </a:cubicBezTo>
                <a:lnTo>
                  <a:pt x="18288000" y="814838"/>
                </a:lnTo>
                <a:lnTo>
                  <a:pt x="17382432" y="814838"/>
                </a:lnTo>
                <a:lnTo>
                  <a:pt x="0" y="814838"/>
                </a:lnTo>
                <a:close/>
              </a:path>
            </a:pathLst>
          </a:custGeom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object 20">
            <a:extLst>
              <a:ext uri="{FF2B5EF4-FFF2-40B4-BE49-F238E27FC236}">
                <a16:creationId xmlns:a16="http://schemas.microsoft.com/office/drawing/2014/main" id="{741827C7-EE84-B4FC-9E5C-303839CC7A00}"/>
              </a:ext>
            </a:extLst>
          </p:cNvPr>
          <p:cNvSpPr txBox="1"/>
          <p:nvPr/>
        </p:nvSpPr>
        <p:spPr>
          <a:xfrm>
            <a:off x="757564" y="1179062"/>
            <a:ext cx="17205792" cy="81483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83565" marR="5080" indent="-571500" algn="just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en-US" sz="4400" spc="-5" dirty="0" err="1">
                <a:cs typeface="Source Sans Pro Light"/>
              </a:rPr>
              <a:t>Tìm</a:t>
            </a:r>
            <a:r>
              <a:rPr lang="en-US" sz="4400" spc="-5" dirty="0">
                <a:cs typeface="Source Sans Pro Light"/>
              </a:rPr>
              <a:t>  </a:t>
            </a:r>
            <a:r>
              <a:rPr lang="en-US" sz="4400" spc="-5" dirty="0" err="1">
                <a:cs typeface="Source Sans Pro Light"/>
              </a:rPr>
              <a:t>kiếm</a:t>
            </a:r>
            <a:r>
              <a:rPr lang="en-US" sz="4400" spc="-5" dirty="0">
                <a:cs typeface="Source Sans Pro Light"/>
              </a:rPr>
              <a:t>  </a:t>
            </a:r>
            <a:r>
              <a:rPr lang="en-US" sz="4400" spc="-5" dirty="0" err="1">
                <a:cs typeface="Source Sans Pro Light"/>
              </a:rPr>
              <a:t>theo</a:t>
            </a:r>
            <a:r>
              <a:rPr lang="en-US" sz="4400" spc="-5" dirty="0">
                <a:cs typeface="Source Sans Pro Light"/>
              </a:rPr>
              <a:t>  </a:t>
            </a:r>
            <a:r>
              <a:rPr lang="en-US" sz="4400" spc="-5" dirty="0" err="1">
                <a:cs typeface="Source Sans Pro Light"/>
              </a:rPr>
              <a:t>chiều</a:t>
            </a:r>
            <a:r>
              <a:rPr lang="en-US" sz="4400" spc="-5" dirty="0">
                <a:cs typeface="Source Sans Pro Light"/>
              </a:rPr>
              <a:t>  </a:t>
            </a:r>
            <a:r>
              <a:rPr lang="en-US" sz="4400" spc="-5" dirty="0" err="1">
                <a:cs typeface="Source Sans Pro Light"/>
              </a:rPr>
              <a:t>sâu</a:t>
            </a:r>
            <a:r>
              <a:rPr lang="en-US" sz="4400" spc="-5" dirty="0">
                <a:cs typeface="Source Sans Pro Light"/>
              </a:rPr>
              <a:t>  (Depth  First  Search)</a:t>
            </a:r>
            <a:endParaRPr lang="vi-VN" sz="4400" spc="-5" dirty="0">
              <a:cs typeface="Source Sans Pro Light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2ED323C-4DB9-5209-B32B-D4269FAE2A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50614" y="5870842"/>
            <a:ext cx="5105400" cy="48377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B77B6E4-59DE-FF3C-3473-C29D577812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13781" y="2179924"/>
            <a:ext cx="6242233" cy="3623975"/>
          </a:xfrm>
          <a:prstGeom prst="rect">
            <a:avLst/>
          </a:prstGeom>
        </p:spPr>
      </p:pic>
      <p:sp>
        <p:nvSpPr>
          <p:cNvPr id="5" name="object 20">
            <a:extLst>
              <a:ext uri="{FF2B5EF4-FFF2-40B4-BE49-F238E27FC236}">
                <a16:creationId xmlns:a16="http://schemas.microsoft.com/office/drawing/2014/main" id="{4D133ADF-09AE-38FB-A3AA-8E8A45D0A83C}"/>
              </a:ext>
            </a:extLst>
          </p:cNvPr>
          <p:cNvSpPr txBox="1"/>
          <p:nvPr/>
        </p:nvSpPr>
        <p:spPr>
          <a:xfrm>
            <a:off x="323568" y="8753744"/>
            <a:ext cx="13448787" cy="81483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algn="r">
              <a:lnSpc>
                <a:spcPct val="130000"/>
              </a:lnSpc>
            </a:pPr>
            <a:r>
              <a:rPr lang="en-US" sz="4400" i="1" spc="-5" dirty="0">
                <a:solidFill>
                  <a:srgbClr val="0070C0"/>
                </a:solidFill>
                <a:cs typeface="Source Sans Pro Light"/>
              </a:rPr>
              <a:t>s  =  A  </a:t>
            </a:r>
            <a:r>
              <a:rPr lang="en-US" sz="4400" i="1" spc="-5" dirty="0" err="1">
                <a:solidFill>
                  <a:srgbClr val="0070C0"/>
                </a:solidFill>
                <a:cs typeface="Source Sans Pro Light"/>
              </a:rPr>
              <a:t>là</a:t>
            </a:r>
            <a:r>
              <a:rPr lang="en-US" sz="4400" i="1" spc="-5" dirty="0">
                <a:solidFill>
                  <a:srgbClr val="0070C0"/>
                </a:solidFill>
                <a:cs typeface="Source Sans Pro Light"/>
              </a:rPr>
              <a:t>  </a:t>
            </a:r>
            <a:r>
              <a:rPr lang="en-US" sz="4400" i="1" spc="-5" dirty="0" err="1">
                <a:solidFill>
                  <a:srgbClr val="0070C0"/>
                </a:solidFill>
                <a:cs typeface="Source Sans Pro Light"/>
              </a:rPr>
              <a:t>đỉnh</a:t>
            </a:r>
            <a:r>
              <a:rPr lang="en-US" sz="4400" i="1" spc="-5" dirty="0">
                <a:solidFill>
                  <a:srgbClr val="0070C0"/>
                </a:solidFill>
                <a:cs typeface="Source Sans Pro Light"/>
              </a:rPr>
              <a:t>  </a:t>
            </a:r>
            <a:r>
              <a:rPr lang="en-US" sz="4400" i="1" spc="-5" dirty="0" err="1">
                <a:solidFill>
                  <a:srgbClr val="0070C0"/>
                </a:solidFill>
                <a:cs typeface="Source Sans Pro Light"/>
              </a:rPr>
              <a:t>bắt</a:t>
            </a:r>
            <a:r>
              <a:rPr lang="en-US" sz="4400" i="1" spc="-5" dirty="0">
                <a:solidFill>
                  <a:srgbClr val="0070C0"/>
                </a:solidFill>
                <a:cs typeface="Source Sans Pro Light"/>
              </a:rPr>
              <a:t>  </a:t>
            </a:r>
            <a:r>
              <a:rPr lang="en-US" sz="4400" i="1" spc="-5" dirty="0" err="1">
                <a:solidFill>
                  <a:srgbClr val="0070C0"/>
                </a:solidFill>
                <a:cs typeface="Source Sans Pro Light"/>
              </a:rPr>
              <a:t>đầu</a:t>
            </a:r>
            <a:r>
              <a:rPr lang="en-US" sz="4400" i="1" spc="-5" dirty="0">
                <a:solidFill>
                  <a:srgbClr val="0070C0"/>
                </a:solidFill>
                <a:cs typeface="Source Sans Pro Light"/>
              </a:rPr>
              <a:t>		g=U  </a:t>
            </a:r>
            <a:r>
              <a:rPr lang="en-US" sz="4400" i="1" spc="-5" dirty="0" err="1">
                <a:solidFill>
                  <a:srgbClr val="0070C0"/>
                </a:solidFill>
                <a:cs typeface="Source Sans Pro Light"/>
              </a:rPr>
              <a:t>là</a:t>
            </a:r>
            <a:r>
              <a:rPr lang="en-US" sz="4400" i="1" spc="-5" dirty="0">
                <a:solidFill>
                  <a:srgbClr val="0070C0"/>
                </a:solidFill>
                <a:cs typeface="Source Sans Pro Light"/>
              </a:rPr>
              <a:t>  </a:t>
            </a:r>
            <a:r>
              <a:rPr lang="en-US" sz="4400" i="1" spc="-5" dirty="0" err="1">
                <a:solidFill>
                  <a:srgbClr val="0070C0"/>
                </a:solidFill>
                <a:cs typeface="Source Sans Pro Light"/>
              </a:rPr>
              <a:t>đỉnh</a:t>
            </a:r>
            <a:r>
              <a:rPr lang="en-US" sz="4400" i="1" spc="-5" dirty="0">
                <a:solidFill>
                  <a:srgbClr val="0070C0"/>
                </a:solidFill>
                <a:cs typeface="Source Sans Pro Light"/>
              </a:rPr>
              <a:t>  </a:t>
            </a:r>
            <a:r>
              <a:rPr lang="en-US" sz="4400" i="1" spc="-5" dirty="0" err="1">
                <a:solidFill>
                  <a:srgbClr val="0070C0"/>
                </a:solidFill>
                <a:cs typeface="Source Sans Pro Light"/>
              </a:rPr>
              <a:t>kết</a:t>
            </a:r>
            <a:r>
              <a:rPr lang="en-US" sz="4400" i="1" spc="-5" dirty="0">
                <a:solidFill>
                  <a:srgbClr val="0070C0"/>
                </a:solidFill>
                <a:cs typeface="Source Sans Pro Light"/>
              </a:rPr>
              <a:t>  </a:t>
            </a:r>
            <a:r>
              <a:rPr lang="en-US" sz="4400" i="1" spc="-5" dirty="0" err="1">
                <a:solidFill>
                  <a:srgbClr val="0070C0"/>
                </a:solidFill>
                <a:cs typeface="Source Sans Pro Light"/>
              </a:rPr>
              <a:t>thúc</a:t>
            </a:r>
            <a:endParaRPr lang="vi-VN" sz="4400" i="1" spc="-5" dirty="0">
              <a:solidFill>
                <a:srgbClr val="0070C0"/>
              </a:solidFill>
              <a:cs typeface="Source Sans Pro Light"/>
            </a:endParaRPr>
          </a:p>
        </p:txBody>
      </p:sp>
      <p:graphicFrame>
        <p:nvGraphicFramePr>
          <p:cNvPr id="11" name="Table 8">
            <a:extLst>
              <a:ext uri="{FF2B5EF4-FFF2-40B4-BE49-F238E27FC236}">
                <a16:creationId xmlns:a16="http://schemas.microsoft.com/office/drawing/2014/main" id="{4D2B06A1-96CA-6703-ECAA-D12D628C6E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8815723"/>
              </p:ext>
            </p:extLst>
          </p:nvPr>
        </p:nvGraphicFramePr>
        <p:xfrm>
          <a:off x="437356" y="2317975"/>
          <a:ext cx="11277600" cy="53298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69741">
                  <a:extLst>
                    <a:ext uri="{9D8B030D-6E8A-4147-A177-3AD203B41FA5}">
                      <a16:colId xmlns:a16="http://schemas.microsoft.com/office/drawing/2014/main" val="1896540118"/>
                    </a:ext>
                  </a:extLst>
                </a:gridCol>
                <a:gridCol w="795137">
                  <a:extLst>
                    <a:ext uri="{9D8B030D-6E8A-4147-A177-3AD203B41FA5}">
                      <a16:colId xmlns:a16="http://schemas.microsoft.com/office/drawing/2014/main" val="400002656"/>
                    </a:ext>
                  </a:extLst>
                </a:gridCol>
                <a:gridCol w="2030922">
                  <a:extLst>
                    <a:ext uri="{9D8B030D-6E8A-4147-A177-3AD203B41FA5}">
                      <a16:colId xmlns:a16="http://schemas.microsoft.com/office/drawing/2014/main" val="2332802750"/>
                    </a:ext>
                  </a:extLst>
                </a:gridCol>
                <a:gridCol w="2590800">
                  <a:extLst>
                    <a:ext uri="{9D8B030D-6E8A-4147-A177-3AD203B41FA5}">
                      <a16:colId xmlns:a16="http://schemas.microsoft.com/office/drawing/2014/main" val="4038638008"/>
                    </a:ext>
                  </a:extLst>
                </a:gridCol>
                <a:gridCol w="4191000">
                  <a:extLst>
                    <a:ext uri="{9D8B030D-6E8A-4147-A177-3AD203B41FA5}">
                      <a16:colId xmlns:a16="http://schemas.microsoft.com/office/drawing/2014/main" val="1301903536"/>
                    </a:ext>
                  </a:extLst>
                </a:gridCol>
              </a:tblGrid>
              <a:tr h="761402">
                <a:tc>
                  <a:txBody>
                    <a:bodyPr/>
                    <a:lstStyle/>
                    <a:p>
                      <a:r>
                        <a:rPr lang="en-US" b="0" dirty="0" err="1"/>
                        <a:t>Bước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n 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b="0" spc="-5">
                          <a:cs typeface="Source Sans Pro Light"/>
                          <a:sym typeface="Symbol" panose="05050102010706020507" pitchFamily="18" charset="2"/>
                        </a:rPr>
                        <a:t>(n)</a:t>
                      </a:r>
                      <a:endParaRPr lang="en-US" b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/>
                        <a:t>Open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/>
                        <a:t>Close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2604453"/>
                  </a:ext>
                </a:extLst>
              </a:tr>
              <a:tr h="761402">
                <a:tc>
                  <a:txBody>
                    <a:bodyPr/>
                    <a:lstStyle/>
                    <a:p>
                      <a:r>
                        <a:rPr lang="en-US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{J}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{J,C,D}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{A,B,E,H,I,F}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6221288"/>
                  </a:ext>
                </a:extLst>
              </a:tr>
              <a:tr h="761402">
                <a:tc>
                  <a:txBody>
                    <a:bodyPr/>
                    <a:lstStyle/>
                    <a:p>
                      <a:r>
                        <a:rPr lang="en-US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J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42573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spc="-5">
                          <a:cs typeface="Source Sans Pro Light"/>
                          <a:sym typeface="Symbol" panose="05050102010706020507" pitchFamily="18" charset="2"/>
                        </a:rPr>
                        <a:t>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{C,D}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{A,B,E,H,I,F,J}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3076133"/>
                  </a:ext>
                </a:extLst>
              </a:tr>
              <a:tr h="761402">
                <a:tc>
                  <a:txBody>
                    <a:bodyPr/>
                    <a:lstStyle/>
                    <a:p>
                      <a:r>
                        <a:rPr lang="en-US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42573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{F,G}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{G,D}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{A,B,E,H,I,F,J,C}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4374340"/>
                  </a:ext>
                </a:extLst>
              </a:tr>
              <a:tr h="761402">
                <a:tc>
                  <a:txBody>
                    <a:bodyPr/>
                    <a:lstStyle/>
                    <a:p>
                      <a:r>
                        <a:rPr lang="en-US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42573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spc="-5">
                          <a:cs typeface="Source Sans Pro Light"/>
                          <a:sym typeface="Symbol" panose="05050102010706020507" pitchFamily="18" charset="2"/>
                        </a:rPr>
                        <a:t>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{D}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{A,B,E,H,I,F,J,C,G}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9129980"/>
                  </a:ext>
                </a:extLst>
              </a:tr>
              <a:tr h="761402">
                <a:tc>
                  <a:txBody>
                    <a:bodyPr/>
                    <a:lstStyle/>
                    <a:p>
                      <a:r>
                        <a:rPr lang="en-US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42573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spc="-5">
                          <a:cs typeface="Source Sans Pro Light"/>
                          <a:sym typeface="Symbol" panose="05050102010706020507" pitchFamily="18" charset="2"/>
                        </a:rPr>
                        <a:t>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42573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spc="-5">
                          <a:cs typeface="Source Sans Pro Light"/>
                          <a:sym typeface="Symbol" panose="05050102010706020507" pitchFamily="18" charset="2"/>
                        </a:rPr>
                        <a:t>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{A,B,E,H,I,F,J,C,G,D}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034401"/>
                  </a:ext>
                </a:extLst>
              </a:tr>
              <a:tr h="761402">
                <a:tc>
                  <a:txBody>
                    <a:bodyPr/>
                    <a:lstStyle/>
                    <a:p>
                      <a:r>
                        <a:rPr lang="en-US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42573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spc="-5">
                          <a:cs typeface="Source Sans Pro Light"/>
                          <a:sym typeface="Symbol" panose="05050102010706020507" pitchFamily="18" charset="2"/>
                        </a:rPr>
                        <a:t>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42573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42573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79977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074419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1" y="0"/>
            <a:ext cx="19010313" cy="1112119"/>
          </a:xfrm>
          <a:custGeom>
            <a:avLst/>
            <a:gdLst/>
            <a:ahLst/>
            <a:cxnLst/>
            <a:rect l="l" t="t" r="r" b="b"/>
            <a:pathLst>
              <a:path w="1892300" h="440055">
                <a:moveTo>
                  <a:pt x="0" y="439737"/>
                </a:moveTo>
                <a:lnTo>
                  <a:pt x="1892300" y="439737"/>
                </a:lnTo>
                <a:lnTo>
                  <a:pt x="1892300" y="0"/>
                </a:lnTo>
                <a:lnTo>
                  <a:pt x="0" y="0"/>
                </a:lnTo>
                <a:lnTo>
                  <a:pt x="0" y="439737"/>
                </a:lnTo>
                <a:close/>
              </a:path>
            </a:pathLst>
          </a:custGeom>
          <a:solidFill>
            <a:srgbClr val="009E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18356" y="317499"/>
            <a:ext cx="171450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vi-VN" sz="4400" spc="-10" dirty="0">
                <a:solidFill>
                  <a:srgbClr val="FFFFFF"/>
                </a:solidFill>
                <a:cs typeface="Source Sans Pro Light"/>
              </a:rPr>
              <a:t>Chương  2.  BÀI  TOÁN  VÀ  PHƯƠNG  PHÁP  TÌM  KIẾM  LỜI  GIẢI</a:t>
            </a:r>
            <a:endParaRPr lang="vi-VN" sz="4400" dirty="0">
              <a:cs typeface="Source Sans Pro Light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986164" y="1429618"/>
            <a:ext cx="13471992" cy="258243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83565" marR="5080" indent="-571500" algn="just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vi-VN" sz="4400" spc="-5" dirty="0">
                <a:cs typeface="Source Sans Pro Light"/>
              </a:rPr>
              <a:t>Trạng  thái  bài  toán:    Gọi  số  nước  có  trong  3  can  lần  lượt  là  a,  b,  c  (a  ≤  3,  b  ≤  5,  c  ≤  9  là  trạng  thái  của  bài  toán)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72457C5-0E2F-2321-077C-B97EED7D7741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0729" y="1964031"/>
            <a:ext cx="6477702" cy="3410609"/>
          </a:xfrm>
          <a:prstGeom prst="rect">
            <a:avLst/>
          </a:prstGeom>
        </p:spPr>
      </p:pic>
      <p:sp>
        <p:nvSpPr>
          <p:cNvPr id="18" name="object 20">
            <a:extLst>
              <a:ext uri="{FF2B5EF4-FFF2-40B4-BE49-F238E27FC236}">
                <a16:creationId xmlns:a16="http://schemas.microsoft.com/office/drawing/2014/main" id="{D0F6282E-A724-9989-0E86-47EFB2C0B320}"/>
              </a:ext>
            </a:extLst>
          </p:cNvPr>
          <p:cNvSpPr txBox="1"/>
          <p:nvPr/>
        </p:nvSpPr>
        <p:spPr>
          <a:xfrm>
            <a:off x="1024242" y="4032878"/>
            <a:ext cx="17028773" cy="610340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83565" marR="5080" indent="-571500" algn="just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vi-VN" sz="4400" spc="-5" dirty="0">
                <a:cs typeface="Source Sans Pro Light"/>
              </a:rPr>
              <a:t>Trạng  thái  đầu</a:t>
            </a:r>
            <a:r>
              <a:rPr lang="en-US" sz="4400" spc="-5" dirty="0">
                <a:cs typeface="Source Sans Pro Light"/>
              </a:rPr>
              <a:t>:  </a:t>
            </a:r>
            <a:r>
              <a:rPr lang="vi-VN" sz="4400" spc="-5" dirty="0">
                <a:cs typeface="Source Sans Pro Light"/>
              </a:rPr>
              <a:t>  (0,  0,  0)</a:t>
            </a:r>
          </a:p>
          <a:p>
            <a:pPr marL="583565" marR="5080" indent="-571500" algn="just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vi-VN" sz="4400" spc="-5" dirty="0">
                <a:cs typeface="Source Sans Pro Light"/>
              </a:rPr>
              <a:t>Trạng  thái  đích</a:t>
            </a:r>
            <a:r>
              <a:rPr lang="en-US" sz="4400" spc="-5" dirty="0">
                <a:cs typeface="Source Sans Pro Light"/>
              </a:rPr>
              <a:t>:  (0,  0,  7)</a:t>
            </a:r>
            <a:endParaRPr lang="vi-VN" sz="4400" spc="-5" dirty="0">
              <a:cs typeface="Source Sans Pro Light"/>
            </a:endParaRPr>
          </a:p>
          <a:p>
            <a:pPr marL="583565" marR="5080" indent="-571500" algn="just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vi-VN" sz="4400" spc="-5" dirty="0">
                <a:cs typeface="Source Sans Pro Light"/>
              </a:rPr>
              <a:t>Các  phép  chuyển  trạng  thái</a:t>
            </a:r>
            <a:r>
              <a:rPr lang="en-US" sz="4400" spc="-5" dirty="0">
                <a:cs typeface="Source Sans Pro Light"/>
              </a:rPr>
              <a:t>:  </a:t>
            </a:r>
            <a:r>
              <a:rPr lang="vi-VN" sz="4400" spc="-5" dirty="0">
                <a:cs typeface="Source Sans Pro Light"/>
              </a:rPr>
              <a:t>từ  trạng  thái  (a,b,c)  có  thể  chuyển  sang  trạng  thái  (x,y,z)  thông</a:t>
            </a:r>
            <a:r>
              <a:rPr lang="en-US" sz="4400" spc="-5" dirty="0">
                <a:cs typeface="Source Sans Pro Light"/>
              </a:rPr>
              <a:t>  </a:t>
            </a:r>
            <a:r>
              <a:rPr lang="vi-VN" sz="4400" spc="-5" dirty="0">
                <a:cs typeface="Source Sans Pro Light"/>
              </a:rPr>
              <a:t>qua  các  thao  tác  như  làm  rỗng  1  can,  chuyển  từ  can  này  sang  can  kia  đến  khi  hết  nước</a:t>
            </a:r>
            <a:r>
              <a:rPr lang="en-US" sz="4400" spc="-5" dirty="0">
                <a:cs typeface="Source Sans Pro Light"/>
              </a:rPr>
              <a:t>  </a:t>
            </a:r>
            <a:r>
              <a:rPr lang="vi-VN" sz="4400" spc="-5" dirty="0">
                <a:cs typeface="Source Sans Pro Light"/>
              </a:rPr>
              <a:t>ở  can  nguồn  hoặc  can  đích  bị  đầy.</a:t>
            </a:r>
          </a:p>
          <a:p>
            <a:pPr marL="583565" marR="5080" indent="-571500" algn="just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vi-VN" sz="4400" spc="-5" dirty="0">
                <a:cs typeface="Source Sans Pro Light"/>
              </a:rPr>
              <a:t>Lược  đồ  chi  phí  các  phép  chuyển  trạng  thái  (chi  phí)</a:t>
            </a:r>
            <a:r>
              <a:rPr lang="en-US" sz="4400" spc="-5" dirty="0">
                <a:cs typeface="Source Sans Pro Light"/>
              </a:rPr>
              <a:t>:  1</a:t>
            </a:r>
            <a:endParaRPr lang="vi-VN" sz="4400" spc="-5" dirty="0">
              <a:cs typeface="Source Sans Pro Light"/>
            </a:endParaRPr>
          </a:p>
        </p:txBody>
      </p:sp>
    </p:spTree>
    <p:extLst>
      <p:ext uri="{BB962C8B-B14F-4D97-AF65-F5344CB8AC3E}">
        <p14:creationId xmlns:p14="http://schemas.microsoft.com/office/powerpoint/2010/main" val="258883211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1" y="0"/>
            <a:ext cx="19010313" cy="1112119"/>
          </a:xfrm>
          <a:custGeom>
            <a:avLst/>
            <a:gdLst/>
            <a:ahLst/>
            <a:cxnLst/>
            <a:rect l="l" t="t" r="r" b="b"/>
            <a:pathLst>
              <a:path w="1892300" h="440055">
                <a:moveTo>
                  <a:pt x="0" y="439737"/>
                </a:moveTo>
                <a:lnTo>
                  <a:pt x="1892300" y="439737"/>
                </a:lnTo>
                <a:lnTo>
                  <a:pt x="1892300" y="0"/>
                </a:lnTo>
                <a:lnTo>
                  <a:pt x="0" y="0"/>
                </a:lnTo>
                <a:lnTo>
                  <a:pt x="0" y="439737"/>
                </a:lnTo>
                <a:close/>
              </a:path>
            </a:pathLst>
          </a:custGeom>
          <a:solidFill>
            <a:srgbClr val="009E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18356" y="317499"/>
            <a:ext cx="171450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vi-VN" sz="4400" spc="-10" dirty="0">
                <a:solidFill>
                  <a:srgbClr val="FFFFFF"/>
                </a:solidFill>
                <a:cs typeface="Source Sans Pro Light"/>
              </a:rPr>
              <a:t>Chương  2.  BÀI  TOÁN  VÀ  PHƯƠNG  PHÁP  TÌM  KIẾM  LỜI  GIẢI</a:t>
            </a:r>
            <a:endParaRPr lang="vi-VN" sz="4400" dirty="0">
              <a:cs typeface="Source Sans Pro Light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522CD6F9-FAAB-EBF2-2F61-7ECBAB9ACB1A}"/>
              </a:ext>
            </a:extLst>
          </p:cNvPr>
          <p:cNvSpPr/>
          <p:nvPr/>
        </p:nvSpPr>
        <p:spPr>
          <a:xfrm>
            <a:off x="-1" y="1124818"/>
            <a:ext cx="18572957" cy="1000863"/>
          </a:xfrm>
          <a:custGeom>
            <a:avLst/>
            <a:gdLst>
              <a:gd name="connsiteX0" fmla="*/ 0 w 19044896"/>
              <a:gd name="connsiteY0" fmla="*/ 0 h 814838"/>
              <a:gd name="connsiteX1" fmla="*/ 17382432 w 19044896"/>
              <a:gd name="connsiteY1" fmla="*/ 0 h 814838"/>
              <a:gd name="connsiteX2" fmla="*/ 18288000 w 19044896"/>
              <a:gd name="connsiteY2" fmla="*/ 0 h 814838"/>
              <a:gd name="connsiteX3" fmla="*/ 18726162 w 19044896"/>
              <a:gd name="connsiteY3" fmla="*/ 0 h 814838"/>
              <a:gd name="connsiteX4" fmla="*/ 19044896 w 19044896"/>
              <a:gd name="connsiteY4" fmla="*/ 407419 h 814838"/>
              <a:gd name="connsiteX5" fmla="*/ 18726162 w 19044896"/>
              <a:gd name="connsiteY5" fmla="*/ 814838 h 814838"/>
              <a:gd name="connsiteX6" fmla="*/ 18288000 w 19044896"/>
              <a:gd name="connsiteY6" fmla="*/ 814838 h 814838"/>
              <a:gd name="connsiteX7" fmla="*/ 17382432 w 19044896"/>
              <a:gd name="connsiteY7" fmla="*/ 814838 h 814838"/>
              <a:gd name="connsiteX8" fmla="*/ 0 w 19044896"/>
              <a:gd name="connsiteY8" fmla="*/ 814838 h 814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044896" h="814838">
                <a:moveTo>
                  <a:pt x="0" y="0"/>
                </a:moveTo>
                <a:lnTo>
                  <a:pt x="17382432" y="0"/>
                </a:lnTo>
                <a:lnTo>
                  <a:pt x="18288000" y="0"/>
                </a:lnTo>
                <a:lnTo>
                  <a:pt x="18726162" y="0"/>
                </a:lnTo>
                <a:cubicBezTo>
                  <a:pt x="18902178" y="0"/>
                  <a:pt x="19044896" y="182396"/>
                  <a:pt x="19044896" y="407419"/>
                </a:cubicBezTo>
                <a:cubicBezTo>
                  <a:pt x="19044896" y="632443"/>
                  <a:pt x="18902178" y="814838"/>
                  <a:pt x="18726162" y="814838"/>
                </a:cubicBezTo>
                <a:lnTo>
                  <a:pt x="18288000" y="814838"/>
                </a:lnTo>
                <a:lnTo>
                  <a:pt x="17382432" y="814838"/>
                </a:lnTo>
                <a:lnTo>
                  <a:pt x="0" y="814838"/>
                </a:lnTo>
                <a:close/>
              </a:path>
            </a:pathLst>
          </a:custGeom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object 20">
            <a:extLst>
              <a:ext uri="{FF2B5EF4-FFF2-40B4-BE49-F238E27FC236}">
                <a16:creationId xmlns:a16="http://schemas.microsoft.com/office/drawing/2014/main" id="{741827C7-EE84-B4FC-9E5C-303839CC7A00}"/>
              </a:ext>
            </a:extLst>
          </p:cNvPr>
          <p:cNvSpPr txBox="1"/>
          <p:nvPr/>
        </p:nvSpPr>
        <p:spPr>
          <a:xfrm>
            <a:off x="757564" y="1179062"/>
            <a:ext cx="17205792" cy="81483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83565" marR="5080" indent="-571500" algn="just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en-US" sz="4400" spc="-5" dirty="0" err="1">
                <a:cs typeface="Source Sans Pro Light"/>
              </a:rPr>
              <a:t>Tìm</a:t>
            </a:r>
            <a:r>
              <a:rPr lang="en-US" sz="4400" spc="-5" dirty="0">
                <a:cs typeface="Source Sans Pro Light"/>
              </a:rPr>
              <a:t>  </a:t>
            </a:r>
            <a:r>
              <a:rPr lang="en-US" sz="4400" spc="-5" dirty="0" err="1">
                <a:cs typeface="Source Sans Pro Light"/>
              </a:rPr>
              <a:t>kiếm</a:t>
            </a:r>
            <a:r>
              <a:rPr lang="en-US" sz="4400" spc="-5" dirty="0">
                <a:cs typeface="Source Sans Pro Light"/>
              </a:rPr>
              <a:t>  </a:t>
            </a:r>
            <a:r>
              <a:rPr lang="en-US" sz="4400" spc="-5" dirty="0" err="1">
                <a:cs typeface="Source Sans Pro Light"/>
              </a:rPr>
              <a:t>theo</a:t>
            </a:r>
            <a:r>
              <a:rPr lang="en-US" sz="4400" spc="-5" dirty="0">
                <a:cs typeface="Source Sans Pro Light"/>
              </a:rPr>
              <a:t>  </a:t>
            </a:r>
            <a:r>
              <a:rPr lang="en-US" sz="4400" spc="-5" dirty="0" err="1">
                <a:cs typeface="Source Sans Pro Light"/>
              </a:rPr>
              <a:t>chiều</a:t>
            </a:r>
            <a:r>
              <a:rPr lang="en-US" sz="4400" spc="-5" dirty="0">
                <a:cs typeface="Source Sans Pro Light"/>
              </a:rPr>
              <a:t>  </a:t>
            </a:r>
            <a:r>
              <a:rPr lang="en-US" sz="4400" spc="-5" dirty="0" err="1">
                <a:cs typeface="Source Sans Pro Light"/>
              </a:rPr>
              <a:t>sâu</a:t>
            </a:r>
            <a:r>
              <a:rPr lang="en-US" sz="4400" spc="-5" dirty="0">
                <a:cs typeface="Source Sans Pro Light"/>
              </a:rPr>
              <a:t>  (Depth  First  Search)</a:t>
            </a:r>
            <a:endParaRPr lang="vi-VN" sz="4400" spc="-5" dirty="0">
              <a:cs typeface="Source Sans Pro Light"/>
            </a:endParaRPr>
          </a:p>
        </p:txBody>
      </p:sp>
      <p:sp>
        <p:nvSpPr>
          <p:cNvPr id="10" name="object 20">
            <a:extLst>
              <a:ext uri="{FF2B5EF4-FFF2-40B4-BE49-F238E27FC236}">
                <a16:creationId xmlns:a16="http://schemas.microsoft.com/office/drawing/2014/main" id="{6F33E8AA-DC87-6B1F-8064-DAE7E9EB3D17}"/>
              </a:ext>
            </a:extLst>
          </p:cNvPr>
          <p:cNvSpPr txBox="1"/>
          <p:nvPr/>
        </p:nvSpPr>
        <p:spPr>
          <a:xfrm>
            <a:off x="757564" y="2179925"/>
            <a:ext cx="7528392" cy="715080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algn="just">
              <a:lnSpc>
                <a:spcPct val="130000"/>
              </a:lnSpc>
            </a:pPr>
            <a:r>
              <a:rPr lang="en-US" sz="3600" spc="-5" dirty="0">
                <a:cs typeface="Source Sans Pro Light"/>
              </a:rPr>
              <a:t>Begin</a:t>
            </a:r>
          </a:p>
          <a:p>
            <a:pPr marL="926465" marR="5080" lvl="2" algn="just">
              <a:lnSpc>
                <a:spcPct val="130000"/>
              </a:lnSpc>
            </a:pPr>
            <a:r>
              <a:rPr lang="en-US" sz="3600" spc="-5" dirty="0">
                <a:cs typeface="Source Sans Pro Light"/>
              </a:rPr>
              <a:t>Open={s};								</a:t>
            </a:r>
            <a:endParaRPr lang="en-US" sz="3600" spc="-5" dirty="0">
              <a:solidFill>
                <a:srgbClr val="0070C0"/>
              </a:solidFill>
              <a:cs typeface="Source Sans Pro Light"/>
            </a:endParaRPr>
          </a:p>
          <a:p>
            <a:pPr marL="926465" marR="5080" lvl="2" algn="just">
              <a:lnSpc>
                <a:spcPct val="130000"/>
              </a:lnSpc>
            </a:pPr>
            <a:r>
              <a:rPr lang="en-US" sz="3600" spc="-5" dirty="0">
                <a:cs typeface="Source Sans Pro Light"/>
              </a:rPr>
              <a:t>Close=</a:t>
            </a:r>
            <a:r>
              <a:rPr lang="en-US" sz="3600" spc="-5" dirty="0">
                <a:cs typeface="Source Sans Pro Light"/>
                <a:sym typeface="Symbol" panose="05050102010706020507" pitchFamily="18" charset="2"/>
              </a:rPr>
              <a:t>;									</a:t>
            </a:r>
            <a:endParaRPr lang="en-US" sz="3600" spc="-5" dirty="0">
              <a:solidFill>
                <a:srgbClr val="0070C0"/>
              </a:solidFill>
              <a:cs typeface="Source Sans Pro Light"/>
              <a:sym typeface="Symbol" panose="05050102010706020507" pitchFamily="18" charset="2"/>
            </a:endParaRPr>
          </a:p>
          <a:p>
            <a:pPr marL="926465" marR="5080" lvl="2" algn="just">
              <a:lnSpc>
                <a:spcPct val="130000"/>
              </a:lnSpc>
            </a:pPr>
            <a:r>
              <a:rPr lang="en-US" sz="3600" spc="-5" dirty="0">
                <a:cs typeface="Source Sans Pro Light"/>
                <a:sym typeface="Symbol" panose="05050102010706020507" pitchFamily="18" charset="2"/>
              </a:rPr>
              <a:t>While(Open  !=  ){					</a:t>
            </a:r>
            <a:endParaRPr lang="en-US" sz="3600" spc="-5" dirty="0">
              <a:solidFill>
                <a:srgbClr val="0070C0"/>
              </a:solidFill>
              <a:cs typeface="Source Sans Pro Light"/>
              <a:sym typeface="Symbol" panose="05050102010706020507" pitchFamily="18" charset="2"/>
            </a:endParaRPr>
          </a:p>
          <a:p>
            <a:pPr marL="1840865" marR="5080" lvl="4" algn="just">
              <a:lnSpc>
                <a:spcPct val="130000"/>
              </a:lnSpc>
            </a:pPr>
            <a:r>
              <a:rPr lang="en-US" sz="3600" spc="-5" dirty="0">
                <a:cs typeface="Source Sans Pro Light"/>
                <a:sym typeface="Symbol" panose="05050102010706020507" pitchFamily="18" charset="2"/>
              </a:rPr>
              <a:t>n  =  Retrieve(Open);		</a:t>
            </a:r>
            <a:endParaRPr lang="en-US" sz="3600" spc="-5" dirty="0">
              <a:solidFill>
                <a:srgbClr val="0070C0"/>
              </a:solidFill>
              <a:cs typeface="Source Sans Pro Light"/>
              <a:sym typeface="Symbol" panose="05050102010706020507" pitchFamily="18" charset="2"/>
            </a:endParaRPr>
          </a:p>
          <a:p>
            <a:pPr marL="1840865" marR="5080" lvl="4" algn="just">
              <a:lnSpc>
                <a:spcPct val="130000"/>
              </a:lnSpc>
            </a:pPr>
            <a:r>
              <a:rPr lang="en-US" sz="3600" spc="-5" dirty="0">
                <a:cs typeface="Source Sans Pro Light"/>
                <a:sym typeface="Symbol" panose="05050102010706020507" pitchFamily="18" charset="2"/>
              </a:rPr>
              <a:t>If(n==g)  Return  TRUE;</a:t>
            </a:r>
            <a:endParaRPr lang="en-US" sz="3600" spc="-5" dirty="0">
              <a:solidFill>
                <a:srgbClr val="0070C0"/>
              </a:solidFill>
              <a:cs typeface="Source Sans Pro Light"/>
              <a:sym typeface="Symbol" panose="05050102010706020507" pitchFamily="18" charset="2"/>
            </a:endParaRPr>
          </a:p>
          <a:p>
            <a:pPr marL="1840865" marR="5080" lvl="4" algn="just">
              <a:lnSpc>
                <a:spcPct val="130000"/>
              </a:lnSpc>
            </a:pPr>
            <a:r>
              <a:rPr lang="en-US" sz="3600" spc="-5" dirty="0">
                <a:cs typeface="Source Sans Pro Light"/>
                <a:sym typeface="Symbol" panose="05050102010706020507" pitchFamily="18" charset="2"/>
              </a:rPr>
              <a:t>Open  =  Open    (n);	</a:t>
            </a:r>
            <a:endParaRPr lang="en-US" sz="3600" spc="-5" dirty="0">
              <a:solidFill>
                <a:srgbClr val="0070C0"/>
              </a:solidFill>
              <a:cs typeface="Source Sans Pro Light"/>
              <a:sym typeface="Symbol" panose="05050102010706020507" pitchFamily="18" charset="2"/>
            </a:endParaRPr>
          </a:p>
          <a:p>
            <a:pPr marL="1840865" marR="5080" lvl="4" algn="just">
              <a:lnSpc>
                <a:spcPct val="130000"/>
              </a:lnSpc>
            </a:pPr>
            <a:r>
              <a:rPr lang="en-US" sz="3600" spc="-5" dirty="0">
                <a:cs typeface="Source Sans Pro Light"/>
                <a:sym typeface="Symbol" panose="05050102010706020507" pitchFamily="18" charset="2"/>
              </a:rPr>
              <a:t>Close  =  Close    {n}</a:t>
            </a:r>
          </a:p>
          <a:p>
            <a:pPr marL="926465" marR="5080" lvl="2" algn="just">
              <a:lnSpc>
                <a:spcPct val="130000"/>
              </a:lnSpc>
            </a:pPr>
            <a:r>
              <a:rPr lang="en-US" sz="3600" spc="-5" dirty="0">
                <a:cs typeface="Source Sans Pro Light"/>
                <a:sym typeface="Symbol" panose="05050102010706020507" pitchFamily="18" charset="2"/>
              </a:rPr>
              <a:t>}</a:t>
            </a:r>
            <a:endParaRPr lang="en-US" sz="3600" spc="-5" dirty="0">
              <a:cs typeface="Source Sans Pro Light"/>
            </a:endParaRPr>
          </a:p>
          <a:p>
            <a:pPr marL="12065" marR="5080" algn="just">
              <a:lnSpc>
                <a:spcPct val="130000"/>
              </a:lnSpc>
            </a:pPr>
            <a:r>
              <a:rPr lang="en-US" sz="3600" spc="-5" dirty="0">
                <a:cs typeface="Source Sans Pro Light"/>
              </a:rPr>
              <a:t>End;</a:t>
            </a:r>
            <a:endParaRPr lang="vi-VN" sz="3600" spc="-5" dirty="0">
              <a:cs typeface="Source Sans Pro Light"/>
            </a:endParaRPr>
          </a:p>
        </p:txBody>
      </p:sp>
      <p:sp>
        <p:nvSpPr>
          <p:cNvPr id="7" name="object 20">
            <a:extLst>
              <a:ext uri="{FF2B5EF4-FFF2-40B4-BE49-F238E27FC236}">
                <a16:creationId xmlns:a16="http://schemas.microsoft.com/office/drawing/2014/main" id="{E8C030D6-AE59-BB22-0E57-772D3895E3CD}"/>
              </a:ext>
            </a:extLst>
          </p:cNvPr>
          <p:cNvSpPr txBox="1"/>
          <p:nvPr/>
        </p:nvSpPr>
        <p:spPr>
          <a:xfrm>
            <a:off x="5923756" y="9287450"/>
            <a:ext cx="12436510" cy="81483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algn="r">
              <a:lnSpc>
                <a:spcPct val="130000"/>
              </a:lnSpc>
            </a:pPr>
            <a:r>
              <a:rPr lang="en-US" sz="4400" i="1" spc="-5" dirty="0">
                <a:solidFill>
                  <a:srgbClr val="0070C0"/>
                </a:solidFill>
                <a:cs typeface="Source Sans Pro Light"/>
              </a:rPr>
              <a:t>S  </a:t>
            </a:r>
            <a:r>
              <a:rPr lang="en-US" sz="4400" i="1" spc="-5" dirty="0" err="1">
                <a:solidFill>
                  <a:srgbClr val="0070C0"/>
                </a:solidFill>
                <a:cs typeface="Source Sans Pro Light"/>
              </a:rPr>
              <a:t>là</a:t>
            </a:r>
            <a:r>
              <a:rPr lang="en-US" sz="4400" i="1" spc="-5" dirty="0">
                <a:solidFill>
                  <a:srgbClr val="0070C0"/>
                </a:solidFill>
                <a:cs typeface="Source Sans Pro Light"/>
              </a:rPr>
              <a:t>  </a:t>
            </a:r>
            <a:r>
              <a:rPr lang="en-US" sz="4400" i="1" spc="-5" dirty="0" err="1">
                <a:solidFill>
                  <a:srgbClr val="0070C0"/>
                </a:solidFill>
                <a:cs typeface="Source Sans Pro Light"/>
              </a:rPr>
              <a:t>đỉnh</a:t>
            </a:r>
            <a:r>
              <a:rPr lang="en-US" sz="4400" i="1" spc="-5" dirty="0">
                <a:solidFill>
                  <a:srgbClr val="0070C0"/>
                </a:solidFill>
                <a:cs typeface="Source Sans Pro Light"/>
              </a:rPr>
              <a:t>  </a:t>
            </a:r>
            <a:r>
              <a:rPr lang="en-US" sz="4400" i="1" spc="-5" dirty="0" err="1">
                <a:solidFill>
                  <a:srgbClr val="0070C0"/>
                </a:solidFill>
                <a:cs typeface="Source Sans Pro Light"/>
              </a:rPr>
              <a:t>bắt</a:t>
            </a:r>
            <a:r>
              <a:rPr lang="en-US" sz="4400" i="1" spc="-5" dirty="0">
                <a:solidFill>
                  <a:srgbClr val="0070C0"/>
                </a:solidFill>
                <a:cs typeface="Source Sans Pro Light"/>
              </a:rPr>
              <a:t>  </a:t>
            </a:r>
            <a:r>
              <a:rPr lang="en-US" sz="4400" i="1" spc="-5" dirty="0" err="1">
                <a:solidFill>
                  <a:srgbClr val="0070C0"/>
                </a:solidFill>
                <a:cs typeface="Source Sans Pro Light"/>
              </a:rPr>
              <a:t>đầu</a:t>
            </a:r>
            <a:r>
              <a:rPr lang="en-US" sz="4400" i="1" spc="-5" dirty="0">
                <a:solidFill>
                  <a:srgbClr val="0070C0"/>
                </a:solidFill>
                <a:cs typeface="Source Sans Pro Light"/>
              </a:rPr>
              <a:t>		G  </a:t>
            </a:r>
            <a:r>
              <a:rPr lang="en-US" sz="4400" i="1" spc="-5" dirty="0" err="1">
                <a:solidFill>
                  <a:srgbClr val="0070C0"/>
                </a:solidFill>
                <a:cs typeface="Source Sans Pro Light"/>
              </a:rPr>
              <a:t>là</a:t>
            </a:r>
            <a:r>
              <a:rPr lang="en-US" sz="4400" i="1" spc="-5" dirty="0">
                <a:solidFill>
                  <a:srgbClr val="0070C0"/>
                </a:solidFill>
                <a:cs typeface="Source Sans Pro Light"/>
              </a:rPr>
              <a:t>  </a:t>
            </a:r>
            <a:r>
              <a:rPr lang="en-US" sz="4400" i="1" spc="-5" dirty="0" err="1">
                <a:solidFill>
                  <a:srgbClr val="0070C0"/>
                </a:solidFill>
                <a:cs typeface="Source Sans Pro Light"/>
              </a:rPr>
              <a:t>đỉnh</a:t>
            </a:r>
            <a:r>
              <a:rPr lang="en-US" sz="4400" i="1" spc="-5" dirty="0">
                <a:solidFill>
                  <a:srgbClr val="0070C0"/>
                </a:solidFill>
                <a:cs typeface="Source Sans Pro Light"/>
              </a:rPr>
              <a:t>  </a:t>
            </a:r>
            <a:r>
              <a:rPr lang="en-US" sz="4400" i="1" spc="-5" dirty="0" err="1">
                <a:solidFill>
                  <a:srgbClr val="0070C0"/>
                </a:solidFill>
                <a:cs typeface="Source Sans Pro Light"/>
              </a:rPr>
              <a:t>kết</a:t>
            </a:r>
            <a:r>
              <a:rPr lang="en-US" sz="4400" i="1" spc="-5" dirty="0">
                <a:solidFill>
                  <a:srgbClr val="0070C0"/>
                </a:solidFill>
                <a:cs typeface="Source Sans Pro Light"/>
              </a:rPr>
              <a:t>  </a:t>
            </a:r>
            <a:r>
              <a:rPr lang="en-US" sz="4400" i="1" spc="-5" dirty="0" err="1">
                <a:solidFill>
                  <a:srgbClr val="0070C0"/>
                </a:solidFill>
                <a:cs typeface="Source Sans Pro Light"/>
              </a:rPr>
              <a:t>thúc</a:t>
            </a:r>
            <a:endParaRPr lang="vi-VN" sz="4400" i="1" spc="-5" dirty="0">
              <a:solidFill>
                <a:srgbClr val="0070C0"/>
              </a:solidFill>
              <a:cs typeface="Source Sans Pro Light"/>
            </a:endParaRPr>
          </a:p>
        </p:txBody>
      </p:sp>
      <p:sp>
        <p:nvSpPr>
          <p:cNvPr id="11" name="object 20">
            <a:extLst>
              <a:ext uri="{FF2B5EF4-FFF2-40B4-BE49-F238E27FC236}">
                <a16:creationId xmlns:a16="http://schemas.microsoft.com/office/drawing/2014/main" id="{D67279FE-A978-3319-2E61-628FAC4A8DE6}"/>
              </a:ext>
            </a:extLst>
          </p:cNvPr>
          <p:cNvSpPr txBox="1"/>
          <p:nvPr/>
        </p:nvSpPr>
        <p:spPr>
          <a:xfrm>
            <a:off x="12324556" y="7866469"/>
            <a:ext cx="2342268" cy="81483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algn="ctr">
              <a:lnSpc>
                <a:spcPct val="130000"/>
              </a:lnSpc>
            </a:pPr>
            <a:r>
              <a:rPr lang="en-US" sz="4400" spc="-5" dirty="0" err="1">
                <a:solidFill>
                  <a:srgbClr val="0070C0"/>
                </a:solidFill>
                <a:cs typeface="Source Sans Pro Light"/>
              </a:rPr>
              <a:t>Ví</a:t>
            </a:r>
            <a:r>
              <a:rPr lang="en-US" sz="4400" spc="-5" dirty="0">
                <a:solidFill>
                  <a:srgbClr val="0070C0"/>
                </a:solidFill>
                <a:cs typeface="Source Sans Pro Light"/>
              </a:rPr>
              <a:t>  </a:t>
            </a:r>
            <a:r>
              <a:rPr lang="en-US" sz="4400" spc="-5" dirty="0" err="1">
                <a:solidFill>
                  <a:srgbClr val="0070C0"/>
                </a:solidFill>
                <a:cs typeface="Source Sans Pro Light"/>
              </a:rPr>
              <a:t>dụ</a:t>
            </a:r>
            <a:r>
              <a:rPr lang="en-US" sz="4400" spc="-5" dirty="0">
                <a:solidFill>
                  <a:srgbClr val="0070C0"/>
                </a:solidFill>
                <a:cs typeface="Source Sans Pro Light"/>
              </a:rPr>
              <a:t>  3</a:t>
            </a:r>
            <a:endParaRPr lang="vi-VN" sz="4400" i="1" spc="-5" dirty="0">
              <a:solidFill>
                <a:srgbClr val="0070C0"/>
              </a:solidFill>
              <a:cs typeface="Source Sans Pro Light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CDBE478-402A-7B4C-31DF-12D6387933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1855" y="2477298"/>
            <a:ext cx="9364593" cy="5622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6711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1" y="0"/>
            <a:ext cx="19010313" cy="1112119"/>
          </a:xfrm>
          <a:custGeom>
            <a:avLst/>
            <a:gdLst/>
            <a:ahLst/>
            <a:cxnLst/>
            <a:rect l="l" t="t" r="r" b="b"/>
            <a:pathLst>
              <a:path w="1892300" h="440055">
                <a:moveTo>
                  <a:pt x="0" y="439737"/>
                </a:moveTo>
                <a:lnTo>
                  <a:pt x="1892300" y="439737"/>
                </a:lnTo>
                <a:lnTo>
                  <a:pt x="1892300" y="0"/>
                </a:lnTo>
                <a:lnTo>
                  <a:pt x="0" y="0"/>
                </a:lnTo>
                <a:lnTo>
                  <a:pt x="0" y="439737"/>
                </a:lnTo>
                <a:close/>
              </a:path>
            </a:pathLst>
          </a:custGeom>
          <a:solidFill>
            <a:srgbClr val="009E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18356" y="317499"/>
            <a:ext cx="171450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vi-VN" sz="4400" spc="-10" dirty="0">
                <a:solidFill>
                  <a:srgbClr val="FFFFFF"/>
                </a:solidFill>
                <a:cs typeface="Source Sans Pro Light"/>
              </a:rPr>
              <a:t>Chương  2.  BÀI  TOÁN  VÀ  PHƯƠNG  PHÁP  TÌM  KIẾM  LỜI  GIẢI</a:t>
            </a:r>
            <a:endParaRPr lang="vi-VN" sz="4400" dirty="0">
              <a:cs typeface="Source Sans Pro Light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522CD6F9-FAAB-EBF2-2F61-7ECBAB9ACB1A}"/>
              </a:ext>
            </a:extLst>
          </p:cNvPr>
          <p:cNvSpPr/>
          <p:nvPr/>
        </p:nvSpPr>
        <p:spPr>
          <a:xfrm>
            <a:off x="-1" y="1124818"/>
            <a:ext cx="18572957" cy="1000863"/>
          </a:xfrm>
          <a:custGeom>
            <a:avLst/>
            <a:gdLst>
              <a:gd name="connsiteX0" fmla="*/ 0 w 19044896"/>
              <a:gd name="connsiteY0" fmla="*/ 0 h 814838"/>
              <a:gd name="connsiteX1" fmla="*/ 17382432 w 19044896"/>
              <a:gd name="connsiteY1" fmla="*/ 0 h 814838"/>
              <a:gd name="connsiteX2" fmla="*/ 18288000 w 19044896"/>
              <a:gd name="connsiteY2" fmla="*/ 0 h 814838"/>
              <a:gd name="connsiteX3" fmla="*/ 18726162 w 19044896"/>
              <a:gd name="connsiteY3" fmla="*/ 0 h 814838"/>
              <a:gd name="connsiteX4" fmla="*/ 19044896 w 19044896"/>
              <a:gd name="connsiteY4" fmla="*/ 407419 h 814838"/>
              <a:gd name="connsiteX5" fmla="*/ 18726162 w 19044896"/>
              <a:gd name="connsiteY5" fmla="*/ 814838 h 814838"/>
              <a:gd name="connsiteX6" fmla="*/ 18288000 w 19044896"/>
              <a:gd name="connsiteY6" fmla="*/ 814838 h 814838"/>
              <a:gd name="connsiteX7" fmla="*/ 17382432 w 19044896"/>
              <a:gd name="connsiteY7" fmla="*/ 814838 h 814838"/>
              <a:gd name="connsiteX8" fmla="*/ 0 w 19044896"/>
              <a:gd name="connsiteY8" fmla="*/ 814838 h 814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044896" h="814838">
                <a:moveTo>
                  <a:pt x="0" y="0"/>
                </a:moveTo>
                <a:lnTo>
                  <a:pt x="17382432" y="0"/>
                </a:lnTo>
                <a:lnTo>
                  <a:pt x="18288000" y="0"/>
                </a:lnTo>
                <a:lnTo>
                  <a:pt x="18726162" y="0"/>
                </a:lnTo>
                <a:cubicBezTo>
                  <a:pt x="18902178" y="0"/>
                  <a:pt x="19044896" y="182396"/>
                  <a:pt x="19044896" y="407419"/>
                </a:cubicBezTo>
                <a:cubicBezTo>
                  <a:pt x="19044896" y="632443"/>
                  <a:pt x="18902178" y="814838"/>
                  <a:pt x="18726162" y="814838"/>
                </a:cubicBezTo>
                <a:lnTo>
                  <a:pt x="18288000" y="814838"/>
                </a:lnTo>
                <a:lnTo>
                  <a:pt x="17382432" y="814838"/>
                </a:lnTo>
                <a:lnTo>
                  <a:pt x="0" y="814838"/>
                </a:lnTo>
                <a:close/>
              </a:path>
            </a:pathLst>
          </a:custGeom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object 20">
            <a:extLst>
              <a:ext uri="{FF2B5EF4-FFF2-40B4-BE49-F238E27FC236}">
                <a16:creationId xmlns:a16="http://schemas.microsoft.com/office/drawing/2014/main" id="{741827C7-EE84-B4FC-9E5C-303839CC7A00}"/>
              </a:ext>
            </a:extLst>
          </p:cNvPr>
          <p:cNvSpPr txBox="1"/>
          <p:nvPr/>
        </p:nvSpPr>
        <p:spPr>
          <a:xfrm>
            <a:off x="757564" y="1179062"/>
            <a:ext cx="17205792" cy="81483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83565" marR="5080" indent="-571500" algn="just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en-US" sz="4400" spc="-5" dirty="0" err="1">
                <a:cs typeface="Source Sans Pro Light"/>
              </a:rPr>
              <a:t>Tìm</a:t>
            </a:r>
            <a:r>
              <a:rPr lang="en-US" sz="4400" spc="-5" dirty="0">
                <a:cs typeface="Source Sans Pro Light"/>
              </a:rPr>
              <a:t>  </a:t>
            </a:r>
            <a:r>
              <a:rPr lang="en-US" sz="4400" spc="-5" dirty="0" err="1">
                <a:cs typeface="Source Sans Pro Light"/>
              </a:rPr>
              <a:t>kiếm</a:t>
            </a:r>
            <a:r>
              <a:rPr lang="en-US" sz="4400" spc="-5" dirty="0">
                <a:cs typeface="Source Sans Pro Light"/>
              </a:rPr>
              <a:t>  </a:t>
            </a:r>
            <a:r>
              <a:rPr lang="en-US" sz="4400" spc="-5" dirty="0" err="1">
                <a:cs typeface="Source Sans Pro Light"/>
              </a:rPr>
              <a:t>theo</a:t>
            </a:r>
            <a:r>
              <a:rPr lang="en-US" sz="4400" spc="-5" dirty="0">
                <a:cs typeface="Source Sans Pro Light"/>
              </a:rPr>
              <a:t>  </a:t>
            </a:r>
            <a:r>
              <a:rPr lang="en-US" sz="4400" spc="-5" dirty="0" err="1">
                <a:cs typeface="Source Sans Pro Light"/>
              </a:rPr>
              <a:t>chiều</a:t>
            </a:r>
            <a:r>
              <a:rPr lang="en-US" sz="4400" spc="-5" dirty="0">
                <a:cs typeface="Source Sans Pro Light"/>
              </a:rPr>
              <a:t>  </a:t>
            </a:r>
            <a:r>
              <a:rPr lang="en-US" sz="4400" spc="-5" dirty="0" err="1">
                <a:cs typeface="Source Sans Pro Light"/>
              </a:rPr>
              <a:t>sâu</a:t>
            </a:r>
            <a:r>
              <a:rPr lang="en-US" sz="4400" spc="-5" dirty="0">
                <a:cs typeface="Source Sans Pro Light"/>
              </a:rPr>
              <a:t>  (Depth  First  Search)</a:t>
            </a:r>
            <a:endParaRPr lang="vi-VN" sz="4400" spc="-5" dirty="0">
              <a:cs typeface="Source Sans Pro Light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CDBE478-402A-7B4C-31DF-12D6387933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7823" y="2477298"/>
            <a:ext cx="6048625" cy="363140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7C4E9D6-C0CD-D1E0-E139-D28E5B7CA0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50614" y="5870842"/>
            <a:ext cx="5105400" cy="4837747"/>
          </a:xfrm>
          <a:prstGeom prst="rect">
            <a:avLst/>
          </a:prstGeom>
        </p:spPr>
      </p:pic>
      <p:graphicFrame>
        <p:nvGraphicFramePr>
          <p:cNvPr id="5" name="Table 8">
            <a:extLst>
              <a:ext uri="{FF2B5EF4-FFF2-40B4-BE49-F238E27FC236}">
                <a16:creationId xmlns:a16="http://schemas.microsoft.com/office/drawing/2014/main" id="{0D0F6E34-FADE-A5E7-6733-BBFDCD418F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9508883"/>
              </p:ext>
            </p:extLst>
          </p:nvPr>
        </p:nvGraphicFramePr>
        <p:xfrm>
          <a:off x="809398" y="2381749"/>
          <a:ext cx="11049000" cy="65339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4358">
                  <a:extLst>
                    <a:ext uri="{9D8B030D-6E8A-4147-A177-3AD203B41FA5}">
                      <a16:colId xmlns:a16="http://schemas.microsoft.com/office/drawing/2014/main" val="189654011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400002656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332802750"/>
                    </a:ext>
                  </a:extLst>
                </a:gridCol>
                <a:gridCol w="2343944">
                  <a:extLst>
                    <a:ext uri="{9D8B030D-6E8A-4147-A177-3AD203B41FA5}">
                      <a16:colId xmlns:a16="http://schemas.microsoft.com/office/drawing/2014/main" val="4038638008"/>
                    </a:ext>
                  </a:extLst>
                </a:gridCol>
                <a:gridCol w="3819298">
                  <a:extLst>
                    <a:ext uri="{9D8B030D-6E8A-4147-A177-3AD203B41FA5}">
                      <a16:colId xmlns:a16="http://schemas.microsoft.com/office/drawing/2014/main" val="1301903536"/>
                    </a:ext>
                  </a:extLst>
                </a:gridCol>
              </a:tblGrid>
              <a:tr h="816741">
                <a:tc>
                  <a:txBody>
                    <a:bodyPr/>
                    <a:lstStyle/>
                    <a:p>
                      <a:r>
                        <a:rPr lang="en-US" b="0" dirty="0" err="1"/>
                        <a:t>Bước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n 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b="0" spc="-5">
                          <a:cs typeface="Source Sans Pro Light"/>
                          <a:sym typeface="Symbol" panose="05050102010706020507" pitchFamily="18" charset="2"/>
                        </a:rPr>
                        <a:t>(n)</a:t>
                      </a:r>
                      <a:endParaRPr lang="en-US" b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/>
                        <a:t>Open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/>
                        <a:t>Close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2604453"/>
                  </a:ext>
                </a:extLst>
              </a:tr>
              <a:tr h="816741">
                <a:tc>
                  <a:txBody>
                    <a:bodyPr/>
                    <a:lstStyle/>
                    <a:p>
                      <a:r>
                        <a:rPr lang="en-US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{S}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spc="-5">
                          <a:cs typeface="Source Sans Pro Light"/>
                          <a:sym typeface="Symbol" panose="05050102010706020507" pitchFamily="18" charset="2"/>
                        </a:rPr>
                        <a:t>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718537"/>
                  </a:ext>
                </a:extLst>
              </a:tr>
              <a:tr h="816741">
                <a:tc>
                  <a:txBody>
                    <a:bodyPr/>
                    <a:lstStyle/>
                    <a:p>
                      <a:r>
                        <a:rPr lang="en-U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highlight>
                            <a:srgbClr val="FFFF00"/>
                          </a:highlight>
                        </a:rPr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{A,B,C}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{A,B,C}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{S}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9380560"/>
                  </a:ext>
                </a:extLst>
              </a:tr>
              <a:tr h="816741">
                <a:tc>
                  <a:txBody>
                    <a:bodyPr/>
                    <a:lstStyle/>
                    <a:p>
                      <a:r>
                        <a:rPr lang="en-US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highlight>
                            <a:srgbClr val="FFFF00"/>
                          </a:highlight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{D,E}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{D,E,B,C}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{S,A}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6249280"/>
                  </a:ext>
                </a:extLst>
              </a:tr>
              <a:tr h="816741">
                <a:tc>
                  <a:txBody>
                    <a:bodyPr/>
                    <a:lstStyle/>
                    <a:p>
                      <a:r>
                        <a:rPr lang="en-US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{H}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{H,E,B,C}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{S,A,D}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6210152"/>
                  </a:ext>
                </a:extLst>
              </a:tr>
              <a:tr h="816741">
                <a:tc>
                  <a:txBody>
                    <a:bodyPr/>
                    <a:lstStyle/>
                    <a:p>
                      <a:r>
                        <a:rPr lang="en-US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42573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spc="-5">
                          <a:cs typeface="Source Sans Pro Light"/>
                          <a:sym typeface="Symbol" panose="05050102010706020507" pitchFamily="18" charset="2"/>
                        </a:rPr>
                        <a:t></a:t>
                      </a:r>
                      <a:endParaRPr lang="en-US" sz="2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{E,B,C}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{S,A,D,H}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2456991"/>
                  </a:ext>
                </a:extLst>
              </a:tr>
              <a:tr h="816741">
                <a:tc>
                  <a:txBody>
                    <a:bodyPr/>
                    <a:lstStyle/>
                    <a:p>
                      <a:r>
                        <a:rPr lang="en-US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highlight>
                            <a:srgbClr val="FFFF00"/>
                          </a:highlight>
                        </a:rPr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{G}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{G,B,C}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{S,A,D,H,E}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6928020"/>
                  </a:ext>
                </a:extLst>
              </a:tr>
              <a:tr h="816741">
                <a:tc>
                  <a:txBody>
                    <a:bodyPr/>
                    <a:lstStyle/>
                    <a:p>
                      <a:r>
                        <a:rPr lang="en-US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highlight>
                            <a:srgbClr val="FFFF00"/>
                          </a:highlight>
                        </a:rPr>
                        <a:t>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42573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spc="-5">
                          <a:sym typeface="Symbol" panose="05050102010706020507" pitchFamily="18" charset="2"/>
                        </a:rPr>
                        <a:t>TRUE</a:t>
                      </a:r>
                      <a:endParaRPr lang="en-US" sz="2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3200788"/>
                  </a:ext>
                </a:extLst>
              </a:tr>
            </a:tbl>
          </a:graphicData>
        </a:graphic>
      </p:graphicFrame>
      <p:sp>
        <p:nvSpPr>
          <p:cNvPr id="9" name="object 20">
            <a:extLst>
              <a:ext uri="{FF2B5EF4-FFF2-40B4-BE49-F238E27FC236}">
                <a16:creationId xmlns:a16="http://schemas.microsoft.com/office/drawing/2014/main" id="{89027329-4C23-6763-7F95-F595F9D943F3}"/>
              </a:ext>
            </a:extLst>
          </p:cNvPr>
          <p:cNvSpPr txBox="1"/>
          <p:nvPr/>
        </p:nvSpPr>
        <p:spPr>
          <a:xfrm>
            <a:off x="757564" y="9561063"/>
            <a:ext cx="11091876" cy="814838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0" tIns="12700" rIns="0" bIns="0" rtlCol="0">
            <a:spAutoFit/>
          </a:bodyPr>
          <a:lstStyle/>
          <a:p>
            <a:pPr marL="583565" marR="5080" indent="-571500" algn="just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en-US" sz="4400" spc="-5" dirty="0">
                <a:solidFill>
                  <a:schemeClr val="bg1"/>
                </a:solidFill>
                <a:cs typeface="Source Sans Pro Light"/>
              </a:rPr>
              <a:t>S  </a:t>
            </a:r>
            <a:r>
              <a:rPr lang="en-US" sz="4400" spc="-5" dirty="0">
                <a:solidFill>
                  <a:schemeClr val="bg1"/>
                </a:solidFill>
                <a:cs typeface="Source Sans Pro Light"/>
                <a:sym typeface="Wingdings" panose="05000000000000000000" pitchFamily="2" charset="2"/>
              </a:rPr>
              <a:t>  </a:t>
            </a:r>
            <a:r>
              <a:rPr lang="en-US" sz="4400" spc="-5" dirty="0">
                <a:solidFill>
                  <a:schemeClr val="bg1"/>
                </a:solidFill>
                <a:cs typeface="Source Sans Pro Light"/>
              </a:rPr>
              <a:t>A  </a:t>
            </a:r>
            <a:r>
              <a:rPr lang="en-US" sz="4400" spc="-5" dirty="0">
                <a:solidFill>
                  <a:schemeClr val="bg1"/>
                </a:solidFill>
                <a:cs typeface="Source Sans Pro Light"/>
                <a:sym typeface="Wingdings" panose="05000000000000000000" pitchFamily="2" charset="2"/>
              </a:rPr>
              <a:t>  E  G</a:t>
            </a:r>
            <a:endParaRPr lang="vi-VN" sz="4400" spc="-5" dirty="0">
              <a:solidFill>
                <a:schemeClr val="bg1"/>
              </a:solidFill>
              <a:cs typeface="Source Sans Pro Light"/>
            </a:endParaRPr>
          </a:p>
        </p:txBody>
      </p:sp>
    </p:spTree>
    <p:extLst>
      <p:ext uri="{BB962C8B-B14F-4D97-AF65-F5344CB8AC3E}">
        <p14:creationId xmlns:p14="http://schemas.microsoft.com/office/powerpoint/2010/main" val="245158184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1" y="0"/>
            <a:ext cx="19010313" cy="1112119"/>
          </a:xfrm>
          <a:custGeom>
            <a:avLst/>
            <a:gdLst/>
            <a:ahLst/>
            <a:cxnLst/>
            <a:rect l="l" t="t" r="r" b="b"/>
            <a:pathLst>
              <a:path w="1892300" h="440055">
                <a:moveTo>
                  <a:pt x="0" y="439737"/>
                </a:moveTo>
                <a:lnTo>
                  <a:pt x="1892300" y="439737"/>
                </a:lnTo>
                <a:lnTo>
                  <a:pt x="1892300" y="0"/>
                </a:lnTo>
                <a:lnTo>
                  <a:pt x="0" y="0"/>
                </a:lnTo>
                <a:lnTo>
                  <a:pt x="0" y="439737"/>
                </a:lnTo>
                <a:close/>
              </a:path>
            </a:pathLst>
          </a:custGeom>
          <a:solidFill>
            <a:srgbClr val="009E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18356" y="317499"/>
            <a:ext cx="171450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vi-VN" sz="4400" spc="-10" dirty="0">
                <a:solidFill>
                  <a:srgbClr val="FFFFFF"/>
                </a:solidFill>
                <a:cs typeface="Source Sans Pro Light"/>
              </a:rPr>
              <a:t>Chương  2.  BÀI  TOÁN  VÀ  PHƯƠNG  PHÁP  TÌM  KIẾM  LỜI  GIẢI</a:t>
            </a:r>
            <a:endParaRPr lang="vi-VN" sz="4400" dirty="0">
              <a:cs typeface="Source Sans Pro Light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522CD6F9-FAAB-EBF2-2F61-7ECBAB9ACB1A}"/>
              </a:ext>
            </a:extLst>
          </p:cNvPr>
          <p:cNvSpPr/>
          <p:nvPr/>
        </p:nvSpPr>
        <p:spPr>
          <a:xfrm>
            <a:off x="-1" y="1124818"/>
            <a:ext cx="18572957" cy="1000863"/>
          </a:xfrm>
          <a:custGeom>
            <a:avLst/>
            <a:gdLst>
              <a:gd name="connsiteX0" fmla="*/ 0 w 19044896"/>
              <a:gd name="connsiteY0" fmla="*/ 0 h 814838"/>
              <a:gd name="connsiteX1" fmla="*/ 17382432 w 19044896"/>
              <a:gd name="connsiteY1" fmla="*/ 0 h 814838"/>
              <a:gd name="connsiteX2" fmla="*/ 18288000 w 19044896"/>
              <a:gd name="connsiteY2" fmla="*/ 0 h 814838"/>
              <a:gd name="connsiteX3" fmla="*/ 18726162 w 19044896"/>
              <a:gd name="connsiteY3" fmla="*/ 0 h 814838"/>
              <a:gd name="connsiteX4" fmla="*/ 19044896 w 19044896"/>
              <a:gd name="connsiteY4" fmla="*/ 407419 h 814838"/>
              <a:gd name="connsiteX5" fmla="*/ 18726162 w 19044896"/>
              <a:gd name="connsiteY5" fmla="*/ 814838 h 814838"/>
              <a:gd name="connsiteX6" fmla="*/ 18288000 w 19044896"/>
              <a:gd name="connsiteY6" fmla="*/ 814838 h 814838"/>
              <a:gd name="connsiteX7" fmla="*/ 17382432 w 19044896"/>
              <a:gd name="connsiteY7" fmla="*/ 814838 h 814838"/>
              <a:gd name="connsiteX8" fmla="*/ 0 w 19044896"/>
              <a:gd name="connsiteY8" fmla="*/ 814838 h 814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044896" h="814838">
                <a:moveTo>
                  <a:pt x="0" y="0"/>
                </a:moveTo>
                <a:lnTo>
                  <a:pt x="17382432" y="0"/>
                </a:lnTo>
                <a:lnTo>
                  <a:pt x="18288000" y="0"/>
                </a:lnTo>
                <a:lnTo>
                  <a:pt x="18726162" y="0"/>
                </a:lnTo>
                <a:cubicBezTo>
                  <a:pt x="18902178" y="0"/>
                  <a:pt x="19044896" y="182396"/>
                  <a:pt x="19044896" y="407419"/>
                </a:cubicBezTo>
                <a:cubicBezTo>
                  <a:pt x="19044896" y="632443"/>
                  <a:pt x="18902178" y="814838"/>
                  <a:pt x="18726162" y="814838"/>
                </a:cubicBezTo>
                <a:lnTo>
                  <a:pt x="18288000" y="814838"/>
                </a:lnTo>
                <a:lnTo>
                  <a:pt x="17382432" y="814838"/>
                </a:lnTo>
                <a:lnTo>
                  <a:pt x="0" y="814838"/>
                </a:lnTo>
                <a:close/>
              </a:path>
            </a:pathLst>
          </a:custGeom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object 20">
            <a:extLst>
              <a:ext uri="{FF2B5EF4-FFF2-40B4-BE49-F238E27FC236}">
                <a16:creationId xmlns:a16="http://schemas.microsoft.com/office/drawing/2014/main" id="{741827C7-EE84-B4FC-9E5C-303839CC7A00}"/>
              </a:ext>
            </a:extLst>
          </p:cNvPr>
          <p:cNvSpPr txBox="1"/>
          <p:nvPr/>
        </p:nvSpPr>
        <p:spPr>
          <a:xfrm>
            <a:off x="757564" y="1179062"/>
            <a:ext cx="17205792" cy="81483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83565" marR="5080" indent="-571500" algn="just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en-US" sz="4400" spc="-5" dirty="0" err="1">
                <a:cs typeface="Source Sans Pro Light"/>
              </a:rPr>
              <a:t>Tìm</a:t>
            </a:r>
            <a:r>
              <a:rPr lang="en-US" sz="4400" spc="-5" dirty="0">
                <a:cs typeface="Source Sans Pro Light"/>
              </a:rPr>
              <a:t>  </a:t>
            </a:r>
            <a:r>
              <a:rPr lang="en-US" sz="4400" spc="-5" dirty="0" err="1">
                <a:cs typeface="Source Sans Pro Light"/>
              </a:rPr>
              <a:t>kiếm</a:t>
            </a:r>
            <a:r>
              <a:rPr lang="en-US" sz="4400" spc="-5" dirty="0">
                <a:cs typeface="Source Sans Pro Light"/>
              </a:rPr>
              <a:t>  </a:t>
            </a:r>
            <a:r>
              <a:rPr lang="en-US" sz="4400" spc="-5" dirty="0" err="1">
                <a:cs typeface="Source Sans Pro Light"/>
              </a:rPr>
              <a:t>theo</a:t>
            </a:r>
            <a:r>
              <a:rPr lang="en-US" sz="4400" spc="-5" dirty="0">
                <a:cs typeface="Source Sans Pro Light"/>
              </a:rPr>
              <a:t>  </a:t>
            </a:r>
            <a:r>
              <a:rPr lang="en-US" sz="4400" spc="-5" dirty="0" err="1">
                <a:cs typeface="Source Sans Pro Light"/>
              </a:rPr>
              <a:t>chiều</a:t>
            </a:r>
            <a:r>
              <a:rPr lang="en-US" sz="4400" spc="-5" dirty="0">
                <a:cs typeface="Source Sans Pro Light"/>
              </a:rPr>
              <a:t>  </a:t>
            </a:r>
            <a:r>
              <a:rPr lang="en-US" sz="4400" spc="-5" dirty="0" err="1">
                <a:cs typeface="Source Sans Pro Light"/>
              </a:rPr>
              <a:t>sâu</a:t>
            </a:r>
            <a:r>
              <a:rPr lang="en-US" sz="4400" spc="-5" dirty="0">
                <a:cs typeface="Source Sans Pro Light"/>
              </a:rPr>
              <a:t>  (Depth  First  Search)</a:t>
            </a:r>
            <a:endParaRPr lang="vi-VN" sz="4400" spc="-5" dirty="0">
              <a:cs typeface="Source Sans Pro Light"/>
            </a:endParaRPr>
          </a:p>
        </p:txBody>
      </p:sp>
      <p:sp>
        <p:nvSpPr>
          <p:cNvPr id="10" name="object 20">
            <a:extLst>
              <a:ext uri="{FF2B5EF4-FFF2-40B4-BE49-F238E27FC236}">
                <a16:creationId xmlns:a16="http://schemas.microsoft.com/office/drawing/2014/main" id="{6F33E8AA-DC87-6B1F-8064-DAE7E9EB3D17}"/>
              </a:ext>
            </a:extLst>
          </p:cNvPr>
          <p:cNvSpPr txBox="1"/>
          <p:nvPr/>
        </p:nvSpPr>
        <p:spPr>
          <a:xfrm>
            <a:off x="757564" y="2179925"/>
            <a:ext cx="7528392" cy="715080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algn="just">
              <a:lnSpc>
                <a:spcPct val="130000"/>
              </a:lnSpc>
            </a:pPr>
            <a:r>
              <a:rPr lang="en-US" sz="3600" spc="-5" dirty="0">
                <a:cs typeface="Source Sans Pro Light"/>
              </a:rPr>
              <a:t>Begin</a:t>
            </a:r>
          </a:p>
          <a:p>
            <a:pPr marL="926465" marR="5080" lvl="2" algn="just">
              <a:lnSpc>
                <a:spcPct val="130000"/>
              </a:lnSpc>
            </a:pPr>
            <a:r>
              <a:rPr lang="en-US" sz="3600" spc="-5" dirty="0">
                <a:cs typeface="Source Sans Pro Light"/>
              </a:rPr>
              <a:t>Open={s};								</a:t>
            </a:r>
            <a:endParaRPr lang="en-US" sz="3600" spc="-5" dirty="0">
              <a:solidFill>
                <a:srgbClr val="0070C0"/>
              </a:solidFill>
              <a:cs typeface="Source Sans Pro Light"/>
            </a:endParaRPr>
          </a:p>
          <a:p>
            <a:pPr marL="926465" marR="5080" lvl="2" algn="just">
              <a:lnSpc>
                <a:spcPct val="130000"/>
              </a:lnSpc>
            </a:pPr>
            <a:r>
              <a:rPr lang="en-US" sz="3600" spc="-5" dirty="0">
                <a:cs typeface="Source Sans Pro Light"/>
              </a:rPr>
              <a:t>Close=</a:t>
            </a:r>
            <a:r>
              <a:rPr lang="en-US" sz="3600" spc="-5" dirty="0">
                <a:cs typeface="Source Sans Pro Light"/>
                <a:sym typeface="Symbol" panose="05050102010706020507" pitchFamily="18" charset="2"/>
              </a:rPr>
              <a:t>;									</a:t>
            </a:r>
            <a:endParaRPr lang="en-US" sz="3600" spc="-5" dirty="0">
              <a:solidFill>
                <a:srgbClr val="0070C0"/>
              </a:solidFill>
              <a:cs typeface="Source Sans Pro Light"/>
              <a:sym typeface="Symbol" panose="05050102010706020507" pitchFamily="18" charset="2"/>
            </a:endParaRPr>
          </a:p>
          <a:p>
            <a:pPr marL="926465" marR="5080" lvl="2" algn="just">
              <a:lnSpc>
                <a:spcPct val="130000"/>
              </a:lnSpc>
            </a:pPr>
            <a:r>
              <a:rPr lang="en-US" sz="3600" spc="-5" dirty="0">
                <a:cs typeface="Source Sans Pro Light"/>
                <a:sym typeface="Symbol" panose="05050102010706020507" pitchFamily="18" charset="2"/>
              </a:rPr>
              <a:t>While(Open  !=  ){					</a:t>
            </a:r>
            <a:endParaRPr lang="en-US" sz="3600" spc="-5" dirty="0">
              <a:solidFill>
                <a:srgbClr val="0070C0"/>
              </a:solidFill>
              <a:cs typeface="Source Sans Pro Light"/>
              <a:sym typeface="Symbol" panose="05050102010706020507" pitchFamily="18" charset="2"/>
            </a:endParaRPr>
          </a:p>
          <a:p>
            <a:pPr marL="1840865" marR="5080" lvl="4" algn="just">
              <a:lnSpc>
                <a:spcPct val="130000"/>
              </a:lnSpc>
            </a:pPr>
            <a:r>
              <a:rPr lang="en-US" sz="3600" spc="-5" dirty="0">
                <a:cs typeface="Source Sans Pro Light"/>
                <a:sym typeface="Symbol" panose="05050102010706020507" pitchFamily="18" charset="2"/>
              </a:rPr>
              <a:t>n  =  Retrieve(Open);		</a:t>
            </a:r>
            <a:endParaRPr lang="en-US" sz="3600" spc="-5" dirty="0">
              <a:solidFill>
                <a:srgbClr val="0070C0"/>
              </a:solidFill>
              <a:cs typeface="Source Sans Pro Light"/>
              <a:sym typeface="Symbol" panose="05050102010706020507" pitchFamily="18" charset="2"/>
            </a:endParaRPr>
          </a:p>
          <a:p>
            <a:pPr marL="1840865" marR="5080" lvl="4" algn="just">
              <a:lnSpc>
                <a:spcPct val="130000"/>
              </a:lnSpc>
            </a:pPr>
            <a:r>
              <a:rPr lang="en-US" sz="3600" spc="-5" dirty="0">
                <a:cs typeface="Source Sans Pro Light"/>
                <a:sym typeface="Symbol" panose="05050102010706020507" pitchFamily="18" charset="2"/>
              </a:rPr>
              <a:t>If(n==g)  Return  TRUE;</a:t>
            </a:r>
            <a:endParaRPr lang="en-US" sz="3600" spc="-5" dirty="0">
              <a:solidFill>
                <a:srgbClr val="0070C0"/>
              </a:solidFill>
              <a:cs typeface="Source Sans Pro Light"/>
              <a:sym typeface="Symbol" panose="05050102010706020507" pitchFamily="18" charset="2"/>
            </a:endParaRPr>
          </a:p>
          <a:p>
            <a:pPr marL="1840865" marR="5080" lvl="4" algn="just">
              <a:lnSpc>
                <a:spcPct val="130000"/>
              </a:lnSpc>
            </a:pPr>
            <a:r>
              <a:rPr lang="en-US" sz="3600" spc="-5" dirty="0">
                <a:cs typeface="Source Sans Pro Light"/>
                <a:sym typeface="Symbol" panose="05050102010706020507" pitchFamily="18" charset="2"/>
              </a:rPr>
              <a:t>Open  =  Open    (n);	</a:t>
            </a:r>
            <a:endParaRPr lang="en-US" sz="3600" spc="-5" dirty="0">
              <a:solidFill>
                <a:srgbClr val="0070C0"/>
              </a:solidFill>
              <a:cs typeface="Source Sans Pro Light"/>
              <a:sym typeface="Symbol" panose="05050102010706020507" pitchFamily="18" charset="2"/>
            </a:endParaRPr>
          </a:p>
          <a:p>
            <a:pPr marL="1840865" marR="5080" lvl="4" algn="just">
              <a:lnSpc>
                <a:spcPct val="130000"/>
              </a:lnSpc>
            </a:pPr>
            <a:r>
              <a:rPr lang="en-US" sz="3600" spc="-5" dirty="0">
                <a:cs typeface="Source Sans Pro Light"/>
                <a:sym typeface="Symbol" panose="05050102010706020507" pitchFamily="18" charset="2"/>
              </a:rPr>
              <a:t>Close  =  Close    {n}</a:t>
            </a:r>
          </a:p>
          <a:p>
            <a:pPr marL="926465" marR="5080" lvl="2" algn="just">
              <a:lnSpc>
                <a:spcPct val="130000"/>
              </a:lnSpc>
            </a:pPr>
            <a:r>
              <a:rPr lang="en-US" sz="3600" spc="-5" dirty="0">
                <a:cs typeface="Source Sans Pro Light"/>
                <a:sym typeface="Symbol" panose="05050102010706020507" pitchFamily="18" charset="2"/>
              </a:rPr>
              <a:t>}</a:t>
            </a:r>
            <a:endParaRPr lang="en-US" sz="3600" spc="-5" dirty="0">
              <a:cs typeface="Source Sans Pro Light"/>
            </a:endParaRPr>
          </a:p>
          <a:p>
            <a:pPr marL="12065" marR="5080" algn="just">
              <a:lnSpc>
                <a:spcPct val="130000"/>
              </a:lnSpc>
            </a:pPr>
            <a:r>
              <a:rPr lang="en-US" sz="3600" spc="-5" dirty="0">
                <a:cs typeface="Source Sans Pro Light"/>
              </a:rPr>
              <a:t>End;</a:t>
            </a:r>
            <a:endParaRPr lang="vi-VN" sz="3600" spc="-5" dirty="0">
              <a:cs typeface="Source Sans Pro Light"/>
            </a:endParaRPr>
          </a:p>
        </p:txBody>
      </p:sp>
      <p:sp>
        <p:nvSpPr>
          <p:cNvPr id="7" name="object 20">
            <a:extLst>
              <a:ext uri="{FF2B5EF4-FFF2-40B4-BE49-F238E27FC236}">
                <a16:creationId xmlns:a16="http://schemas.microsoft.com/office/drawing/2014/main" id="{E8C030D6-AE59-BB22-0E57-772D3895E3CD}"/>
              </a:ext>
            </a:extLst>
          </p:cNvPr>
          <p:cNvSpPr txBox="1"/>
          <p:nvPr/>
        </p:nvSpPr>
        <p:spPr>
          <a:xfrm>
            <a:off x="5847556" y="9287450"/>
            <a:ext cx="12512710" cy="81483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algn="r">
              <a:lnSpc>
                <a:spcPct val="130000"/>
              </a:lnSpc>
            </a:pPr>
            <a:r>
              <a:rPr lang="en-US" sz="4400" i="1" spc="-5" dirty="0">
                <a:solidFill>
                  <a:srgbClr val="0070C0"/>
                </a:solidFill>
                <a:cs typeface="Source Sans Pro Light"/>
              </a:rPr>
              <a:t>S  </a:t>
            </a:r>
            <a:r>
              <a:rPr lang="en-US" sz="4400" i="1" spc="-5" dirty="0" err="1">
                <a:solidFill>
                  <a:srgbClr val="0070C0"/>
                </a:solidFill>
                <a:cs typeface="Source Sans Pro Light"/>
              </a:rPr>
              <a:t>là</a:t>
            </a:r>
            <a:r>
              <a:rPr lang="en-US" sz="4400" i="1" spc="-5" dirty="0">
                <a:solidFill>
                  <a:srgbClr val="0070C0"/>
                </a:solidFill>
                <a:cs typeface="Source Sans Pro Light"/>
              </a:rPr>
              <a:t>  </a:t>
            </a:r>
            <a:r>
              <a:rPr lang="en-US" sz="4400" i="1" spc="-5" dirty="0" err="1">
                <a:solidFill>
                  <a:srgbClr val="0070C0"/>
                </a:solidFill>
                <a:cs typeface="Source Sans Pro Light"/>
              </a:rPr>
              <a:t>đỉnh</a:t>
            </a:r>
            <a:r>
              <a:rPr lang="en-US" sz="4400" i="1" spc="-5" dirty="0">
                <a:solidFill>
                  <a:srgbClr val="0070C0"/>
                </a:solidFill>
                <a:cs typeface="Source Sans Pro Light"/>
              </a:rPr>
              <a:t>  </a:t>
            </a:r>
            <a:r>
              <a:rPr lang="en-US" sz="4400" i="1" spc="-5" dirty="0" err="1">
                <a:solidFill>
                  <a:srgbClr val="0070C0"/>
                </a:solidFill>
                <a:cs typeface="Source Sans Pro Light"/>
              </a:rPr>
              <a:t>bắt</a:t>
            </a:r>
            <a:r>
              <a:rPr lang="en-US" sz="4400" i="1" spc="-5" dirty="0">
                <a:solidFill>
                  <a:srgbClr val="0070C0"/>
                </a:solidFill>
                <a:cs typeface="Source Sans Pro Light"/>
              </a:rPr>
              <a:t>  </a:t>
            </a:r>
            <a:r>
              <a:rPr lang="en-US" sz="4400" i="1" spc="-5" dirty="0" err="1">
                <a:solidFill>
                  <a:srgbClr val="0070C0"/>
                </a:solidFill>
                <a:cs typeface="Source Sans Pro Light"/>
              </a:rPr>
              <a:t>đầu</a:t>
            </a:r>
            <a:r>
              <a:rPr lang="en-US" sz="4400" i="1" spc="-5" dirty="0">
                <a:solidFill>
                  <a:srgbClr val="0070C0"/>
                </a:solidFill>
                <a:cs typeface="Source Sans Pro Light"/>
              </a:rPr>
              <a:t>		G  </a:t>
            </a:r>
            <a:r>
              <a:rPr lang="en-US" sz="4400" i="1" spc="-5" dirty="0" err="1">
                <a:solidFill>
                  <a:srgbClr val="0070C0"/>
                </a:solidFill>
                <a:cs typeface="Source Sans Pro Light"/>
              </a:rPr>
              <a:t>là</a:t>
            </a:r>
            <a:r>
              <a:rPr lang="en-US" sz="4400" i="1" spc="-5" dirty="0">
                <a:solidFill>
                  <a:srgbClr val="0070C0"/>
                </a:solidFill>
                <a:cs typeface="Source Sans Pro Light"/>
              </a:rPr>
              <a:t>  </a:t>
            </a:r>
            <a:r>
              <a:rPr lang="en-US" sz="4400" i="1" spc="-5" dirty="0" err="1">
                <a:solidFill>
                  <a:srgbClr val="0070C0"/>
                </a:solidFill>
                <a:cs typeface="Source Sans Pro Light"/>
              </a:rPr>
              <a:t>đỉnh</a:t>
            </a:r>
            <a:r>
              <a:rPr lang="en-US" sz="4400" i="1" spc="-5" dirty="0">
                <a:solidFill>
                  <a:srgbClr val="0070C0"/>
                </a:solidFill>
                <a:cs typeface="Source Sans Pro Light"/>
              </a:rPr>
              <a:t>  </a:t>
            </a:r>
            <a:r>
              <a:rPr lang="en-US" sz="4400" i="1" spc="-5" dirty="0" err="1">
                <a:solidFill>
                  <a:srgbClr val="0070C0"/>
                </a:solidFill>
                <a:cs typeface="Source Sans Pro Light"/>
              </a:rPr>
              <a:t>kết</a:t>
            </a:r>
            <a:r>
              <a:rPr lang="en-US" sz="4400" i="1" spc="-5" dirty="0">
                <a:solidFill>
                  <a:srgbClr val="0070C0"/>
                </a:solidFill>
                <a:cs typeface="Source Sans Pro Light"/>
              </a:rPr>
              <a:t>  </a:t>
            </a:r>
            <a:r>
              <a:rPr lang="en-US" sz="4400" i="1" spc="-5" dirty="0" err="1">
                <a:solidFill>
                  <a:srgbClr val="0070C0"/>
                </a:solidFill>
                <a:cs typeface="Source Sans Pro Light"/>
              </a:rPr>
              <a:t>thúc</a:t>
            </a:r>
            <a:endParaRPr lang="vi-VN" sz="4400" i="1" spc="-5" dirty="0">
              <a:solidFill>
                <a:srgbClr val="0070C0"/>
              </a:solidFill>
              <a:cs typeface="Source Sans Pro Light"/>
            </a:endParaRPr>
          </a:p>
        </p:txBody>
      </p:sp>
      <p:sp>
        <p:nvSpPr>
          <p:cNvPr id="11" name="object 20">
            <a:extLst>
              <a:ext uri="{FF2B5EF4-FFF2-40B4-BE49-F238E27FC236}">
                <a16:creationId xmlns:a16="http://schemas.microsoft.com/office/drawing/2014/main" id="{D67279FE-A978-3319-2E61-628FAC4A8DE6}"/>
              </a:ext>
            </a:extLst>
          </p:cNvPr>
          <p:cNvSpPr txBox="1"/>
          <p:nvPr/>
        </p:nvSpPr>
        <p:spPr>
          <a:xfrm>
            <a:off x="12324556" y="7866469"/>
            <a:ext cx="2342268" cy="81483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algn="ctr">
              <a:lnSpc>
                <a:spcPct val="130000"/>
              </a:lnSpc>
            </a:pPr>
            <a:r>
              <a:rPr lang="en-US" sz="4400" spc="-5" dirty="0" err="1">
                <a:solidFill>
                  <a:srgbClr val="0070C0"/>
                </a:solidFill>
                <a:cs typeface="Source Sans Pro Light"/>
              </a:rPr>
              <a:t>Ví</a:t>
            </a:r>
            <a:r>
              <a:rPr lang="en-US" sz="4400" spc="-5" dirty="0">
                <a:solidFill>
                  <a:srgbClr val="0070C0"/>
                </a:solidFill>
                <a:cs typeface="Source Sans Pro Light"/>
              </a:rPr>
              <a:t>  </a:t>
            </a:r>
            <a:r>
              <a:rPr lang="en-US" sz="4400" spc="-5" dirty="0" err="1">
                <a:solidFill>
                  <a:srgbClr val="0070C0"/>
                </a:solidFill>
                <a:cs typeface="Source Sans Pro Light"/>
              </a:rPr>
              <a:t>dụ</a:t>
            </a:r>
            <a:r>
              <a:rPr lang="en-US" sz="4400" spc="-5" dirty="0">
                <a:solidFill>
                  <a:srgbClr val="0070C0"/>
                </a:solidFill>
                <a:cs typeface="Source Sans Pro Light"/>
              </a:rPr>
              <a:t>  4</a:t>
            </a:r>
            <a:endParaRPr lang="vi-VN" sz="4400" i="1" spc="-5" dirty="0">
              <a:solidFill>
                <a:srgbClr val="0070C0"/>
              </a:solidFill>
              <a:cs typeface="Source Sans Pro Ligh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A949F4-2FBB-CC72-FCF4-C8EAF430B8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4498" y="2179925"/>
            <a:ext cx="6277226" cy="5596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38013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1" y="0"/>
            <a:ext cx="19010313" cy="1112119"/>
          </a:xfrm>
          <a:custGeom>
            <a:avLst/>
            <a:gdLst/>
            <a:ahLst/>
            <a:cxnLst/>
            <a:rect l="l" t="t" r="r" b="b"/>
            <a:pathLst>
              <a:path w="1892300" h="440055">
                <a:moveTo>
                  <a:pt x="0" y="439737"/>
                </a:moveTo>
                <a:lnTo>
                  <a:pt x="1892300" y="439737"/>
                </a:lnTo>
                <a:lnTo>
                  <a:pt x="1892300" y="0"/>
                </a:lnTo>
                <a:lnTo>
                  <a:pt x="0" y="0"/>
                </a:lnTo>
                <a:lnTo>
                  <a:pt x="0" y="439737"/>
                </a:lnTo>
                <a:close/>
              </a:path>
            </a:pathLst>
          </a:custGeom>
          <a:solidFill>
            <a:srgbClr val="009E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18356" y="317499"/>
            <a:ext cx="171450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vi-VN" sz="4400" spc="-10" dirty="0">
                <a:solidFill>
                  <a:srgbClr val="FFFFFF"/>
                </a:solidFill>
                <a:cs typeface="Source Sans Pro Light"/>
              </a:rPr>
              <a:t>Chương  2.  BÀI  TOÁN  VÀ  PHƯƠNG  PHÁP  TÌM  KIẾM  LỜI  GIẢI</a:t>
            </a:r>
            <a:endParaRPr lang="vi-VN" sz="4400" dirty="0">
              <a:cs typeface="Source Sans Pro Light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522CD6F9-FAAB-EBF2-2F61-7ECBAB9ACB1A}"/>
              </a:ext>
            </a:extLst>
          </p:cNvPr>
          <p:cNvSpPr/>
          <p:nvPr/>
        </p:nvSpPr>
        <p:spPr>
          <a:xfrm>
            <a:off x="-1" y="1124818"/>
            <a:ext cx="18572957" cy="1000863"/>
          </a:xfrm>
          <a:custGeom>
            <a:avLst/>
            <a:gdLst>
              <a:gd name="connsiteX0" fmla="*/ 0 w 19044896"/>
              <a:gd name="connsiteY0" fmla="*/ 0 h 814838"/>
              <a:gd name="connsiteX1" fmla="*/ 17382432 w 19044896"/>
              <a:gd name="connsiteY1" fmla="*/ 0 h 814838"/>
              <a:gd name="connsiteX2" fmla="*/ 18288000 w 19044896"/>
              <a:gd name="connsiteY2" fmla="*/ 0 h 814838"/>
              <a:gd name="connsiteX3" fmla="*/ 18726162 w 19044896"/>
              <a:gd name="connsiteY3" fmla="*/ 0 h 814838"/>
              <a:gd name="connsiteX4" fmla="*/ 19044896 w 19044896"/>
              <a:gd name="connsiteY4" fmla="*/ 407419 h 814838"/>
              <a:gd name="connsiteX5" fmla="*/ 18726162 w 19044896"/>
              <a:gd name="connsiteY5" fmla="*/ 814838 h 814838"/>
              <a:gd name="connsiteX6" fmla="*/ 18288000 w 19044896"/>
              <a:gd name="connsiteY6" fmla="*/ 814838 h 814838"/>
              <a:gd name="connsiteX7" fmla="*/ 17382432 w 19044896"/>
              <a:gd name="connsiteY7" fmla="*/ 814838 h 814838"/>
              <a:gd name="connsiteX8" fmla="*/ 0 w 19044896"/>
              <a:gd name="connsiteY8" fmla="*/ 814838 h 814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044896" h="814838">
                <a:moveTo>
                  <a:pt x="0" y="0"/>
                </a:moveTo>
                <a:lnTo>
                  <a:pt x="17382432" y="0"/>
                </a:lnTo>
                <a:lnTo>
                  <a:pt x="18288000" y="0"/>
                </a:lnTo>
                <a:lnTo>
                  <a:pt x="18726162" y="0"/>
                </a:lnTo>
                <a:cubicBezTo>
                  <a:pt x="18902178" y="0"/>
                  <a:pt x="19044896" y="182396"/>
                  <a:pt x="19044896" y="407419"/>
                </a:cubicBezTo>
                <a:cubicBezTo>
                  <a:pt x="19044896" y="632443"/>
                  <a:pt x="18902178" y="814838"/>
                  <a:pt x="18726162" y="814838"/>
                </a:cubicBezTo>
                <a:lnTo>
                  <a:pt x="18288000" y="814838"/>
                </a:lnTo>
                <a:lnTo>
                  <a:pt x="17382432" y="814838"/>
                </a:lnTo>
                <a:lnTo>
                  <a:pt x="0" y="814838"/>
                </a:lnTo>
                <a:close/>
              </a:path>
            </a:pathLst>
          </a:custGeom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object 20">
            <a:extLst>
              <a:ext uri="{FF2B5EF4-FFF2-40B4-BE49-F238E27FC236}">
                <a16:creationId xmlns:a16="http://schemas.microsoft.com/office/drawing/2014/main" id="{741827C7-EE84-B4FC-9E5C-303839CC7A00}"/>
              </a:ext>
            </a:extLst>
          </p:cNvPr>
          <p:cNvSpPr txBox="1"/>
          <p:nvPr/>
        </p:nvSpPr>
        <p:spPr>
          <a:xfrm>
            <a:off x="757564" y="1179062"/>
            <a:ext cx="17205792" cy="81483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83565" marR="5080" indent="-571500" algn="just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en-US" sz="4400" spc="-5" dirty="0" err="1">
                <a:cs typeface="Source Sans Pro Light"/>
              </a:rPr>
              <a:t>Tìm</a:t>
            </a:r>
            <a:r>
              <a:rPr lang="en-US" sz="4400" spc="-5" dirty="0">
                <a:cs typeface="Source Sans Pro Light"/>
              </a:rPr>
              <a:t>  </a:t>
            </a:r>
            <a:r>
              <a:rPr lang="en-US" sz="4400" spc="-5" dirty="0" err="1">
                <a:cs typeface="Source Sans Pro Light"/>
              </a:rPr>
              <a:t>kiếm</a:t>
            </a:r>
            <a:r>
              <a:rPr lang="en-US" sz="4400" spc="-5" dirty="0">
                <a:cs typeface="Source Sans Pro Light"/>
              </a:rPr>
              <a:t>  </a:t>
            </a:r>
            <a:r>
              <a:rPr lang="en-US" sz="4400" spc="-5" dirty="0" err="1">
                <a:cs typeface="Source Sans Pro Light"/>
              </a:rPr>
              <a:t>theo</a:t>
            </a:r>
            <a:r>
              <a:rPr lang="en-US" sz="4400" spc="-5" dirty="0">
                <a:cs typeface="Source Sans Pro Light"/>
              </a:rPr>
              <a:t>  </a:t>
            </a:r>
            <a:r>
              <a:rPr lang="en-US" sz="4400" spc="-5" dirty="0" err="1">
                <a:cs typeface="Source Sans Pro Light"/>
              </a:rPr>
              <a:t>chiều</a:t>
            </a:r>
            <a:r>
              <a:rPr lang="en-US" sz="4400" spc="-5" dirty="0">
                <a:cs typeface="Source Sans Pro Light"/>
              </a:rPr>
              <a:t>  </a:t>
            </a:r>
            <a:r>
              <a:rPr lang="en-US" sz="4400" spc="-5" dirty="0" err="1">
                <a:cs typeface="Source Sans Pro Light"/>
              </a:rPr>
              <a:t>sâu</a:t>
            </a:r>
            <a:r>
              <a:rPr lang="en-US" sz="4400" spc="-5" dirty="0">
                <a:cs typeface="Source Sans Pro Light"/>
              </a:rPr>
              <a:t>  (Depth  First  Search)</a:t>
            </a:r>
            <a:endParaRPr lang="vi-VN" sz="4400" spc="-5" dirty="0">
              <a:cs typeface="Source Sans Pro Ligh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7C4E9D6-C0CD-D1E0-E139-D28E5B7CA0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50614" y="5870842"/>
            <a:ext cx="5105400" cy="4837747"/>
          </a:xfrm>
          <a:prstGeom prst="rect">
            <a:avLst/>
          </a:prstGeom>
        </p:spPr>
      </p:pic>
      <p:graphicFrame>
        <p:nvGraphicFramePr>
          <p:cNvPr id="5" name="Table 8">
            <a:extLst>
              <a:ext uri="{FF2B5EF4-FFF2-40B4-BE49-F238E27FC236}">
                <a16:creationId xmlns:a16="http://schemas.microsoft.com/office/drawing/2014/main" id="{0D0F6E34-FADE-A5E7-6733-BBFDCD418F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0520746"/>
              </p:ext>
            </p:extLst>
          </p:nvPr>
        </p:nvGraphicFramePr>
        <p:xfrm>
          <a:off x="809398" y="2381749"/>
          <a:ext cx="11049000" cy="49004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4358">
                  <a:extLst>
                    <a:ext uri="{9D8B030D-6E8A-4147-A177-3AD203B41FA5}">
                      <a16:colId xmlns:a16="http://schemas.microsoft.com/office/drawing/2014/main" val="189654011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400002656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332802750"/>
                    </a:ext>
                  </a:extLst>
                </a:gridCol>
                <a:gridCol w="2343944">
                  <a:extLst>
                    <a:ext uri="{9D8B030D-6E8A-4147-A177-3AD203B41FA5}">
                      <a16:colId xmlns:a16="http://schemas.microsoft.com/office/drawing/2014/main" val="4038638008"/>
                    </a:ext>
                  </a:extLst>
                </a:gridCol>
                <a:gridCol w="3819298">
                  <a:extLst>
                    <a:ext uri="{9D8B030D-6E8A-4147-A177-3AD203B41FA5}">
                      <a16:colId xmlns:a16="http://schemas.microsoft.com/office/drawing/2014/main" val="1301903536"/>
                    </a:ext>
                  </a:extLst>
                </a:gridCol>
              </a:tblGrid>
              <a:tr h="816741">
                <a:tc>
                  <a:txBody>
                    <a:bodyPr/>
                    <a:lstStyle/>
                    <a:p>
                      <a:r>
                        <a:rPr lang="en-US" b="0" dirty="0" err="1"/>
                        <a:t>Bước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n 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b="0" spc="-5">
                          <a:cs typeface="Source Sans Pro Light"/>
                          <a:sym typeface="Symbol" panose="05050102010706020507" pitchFamily="18" charset="2"/>
                        </a:rPr>
                        <a:t>(n)</a:t>
                      </a:r>
                      <a:endParaRPr lang="en-US" b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/>
                        <a:t>Open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/>
                        <a:t>Close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2604453"/>
                  </a:ext>
                </a:extLst>
              </a:tr>
              <a:tr h="816741">
                <a:tc>
                  <a:txBody>
                    <a:bodyPr/>
                    <a:lstStyle/>
                    <a:p>
                      <a:r>
                        <a:rPr lang="en-US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{S}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spc="-5">
                          <a:cs typeface="Source Sans Pro Light"/>
                          <a:sym typeface="Symbol" panose="05050102010706020507" pitchFamily="18" charset="2"/>
                        </a:rPr>
                        <a:t>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718537"/>
                  </a:ext>
                </a:extLst>
              </a:tr>
              <a:tr h="816741">
                <a:tc>
                  <a:txBody>
                    <a:bodyPr/>
                    <a:lstStyle/>
                    <a:p>
                      <a:r>
                        <a:rPr lang="en-U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highlight>
                            <a:srgbClr val="FFFF00"/>
                          </a:highlight>
                        </a:rPr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{A,B,C}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{A,B,C}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{S}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9380560"/>
                  </a:ext>
                </a:extLst>
              </a:tr>
              <a:tr h="816741">
                <a:tc>
                  <a:txBody>
                    <a:bodyPr/>
                    <a:lstStyle/>
                    <a:p>
                      <a:r>
                        <a:rPr lang="en-US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highlight>
                            <a:srgbClr val="FFFF00"/>
                          </a:highlight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{D}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{D,B,C}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{S,A}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6249280"/>
                  </a:ext>
                </a:extLst>
              </a:tr>
              <a:tr h="816741">
                <a:tc>
                  <a:txBody>
                    <a:bodyPr/>
                    <a:lstStyle/>
                    <a:p>
                      <a:r>
                        <a:rPr lang="en-US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highlight>
                            <a:srgbClr val="FFFF00"/>
                          </a:highlight>
                        </a:rPr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{A,B,G}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{G,B,C}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{S,A,D}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6210152"/>
                  </a:ext>
                </a:extLst>
              </a:tr>
              <a:tr h="816741">
                <a:tc>
                  <a:txBody>
                    <a:bodyPr/>
                    <a:lstStyle/>
                    <a:p>
                      <a:r>
                        <a:rPr lang="en-US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highlight>
                            <a:srgbClr val="FFFF00"/>
                          </a:highlight>
                        </a:rPr>
                        <a:t>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2456991"/>
                  </a:ext>
                </a:extLst>
              </a:tr>
            </a:tbl>
          </a:graphicData>
        </a:graphic>
      </p:graphicFrame>
      <p:sp>
        <p:nvSpPr>
          <p:cNvPr id="9" name="object 20">
            <a:extLst>
              <a:ext uri="{FF2B5EF4-FFF2-40B4-BE49-F238E27FC236}">
                <a16:creationId xmlns:a16="http://schemas.microsoft.com/office/drawing/2014/main" id="{89027329-4C23-6763-7F95-F595F9D943F3}"/>
              </a:ext>
            </a:extLst>
          </p:cNvPr>
          <p:cNvSpPr txBox="1"/>
          <p:nvPr/>
        </p:nvSpPr>
        <p:spPr>
          <a:xfrm>
            <a:off x="437356" y="9794718"/>
            <a:ext cx="11277600" cy="814838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0" tIns="12700" rIns="0" bIns="0" rtlCol="0">
            <a:spAutoFit/>
          </a:bodyPr>
          <a:lstStyle/>
          <a:p>
            <a:pPr marL="583565" marR="5080" indent="-571500" algn="just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en-US" sz="4400" spc="-5" dirty="0">
                <a:solidFill>
                  <a:schemeClr val="bg1"/>
                </a:solidFill>
                <a:cs typeface="Source Sans Pro Light"/>
              </a:rPr>
              <a:t>S  </a:t>
            </a:r>
            <a:r>
              <a:rPr lang="en-US" sz="4400" spc="-5" dirty="0">
                <a:solidFill>
                  <a:schemeClr val="bg1"/>
                </a:solidFill>
                <a:cs typeface="Source Sans Pro Light"/>
                <a:sym typeface="Wingdings" panose="05000000000000000000" pitchFamily="2" charset="2"/>
              </a:rPr>
              <a:t>  </a:t>
            </a:r>
            <a:r>
              <a:rPr lang="en-US" sz="4400" spc="-5" dirty="0">
                <a:solidFill>
                  <a:schemeClr val="bg1"/>
                </a:solidFill>
                <a:cs typeface="Source Sans Pro Light"/>
              </a:rPr>
              <a:t>A  </a:t>
            </a:r>
            <a:r>
              <a:rPr lang="en-US" sz="4400" spc="-5" dirty="0">
                <a:solidFill>
                  <a:schemeClr val="bg1"/>
                </a:solidFill>
                <a:cs typeface="Source Sans Pro Light"/>
                <a:sym typeface="Wingdings" panose="05000000000000000000" pitchFamily="2" charset="2"/>
              </a:rPr>
              <a:t>  D  G</a:t>
            </a:r>
            <a:endParaRPr lang="vi-VN" sz="4400" spc="-5" dirty="0">
              <a:solidFill>
                <a:schemeClr val="bg1"/>
              </a:solidFill>
              <a:cs typeface="Source Sans Pro Ligh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41D2036-3C88-7D9F-EEF8-B9B4F521D4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81756" y="2152803"/>
            <a:ext cx="4140001" cy="3690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4435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1" y="0"/>
            <a:ext cx="19010313" cy="1112119"/>
          </a:xfrm>
          <a:custGeom>
            <a:avLst/>
            <a:gdLst/>
            <a:ahLst/>
            <a:cxnLst/>
            <a:rect l="l" t="t" r="r" b="b"/>
            <a:pathLst>
              <a:path w="1892300" h="440055">
                <a:moveTo>
                  <a:pt x="0" y="439737"/>
                </a:moveTo>
                <a:lnTo>
                  <a:pt x="1892300" y="439737"/>
                </a:lnTo>
                <a:lnTo>
                  <a:pt x="1892300" y="0"/>
                </a:lnTo>
                <a:lnTo>
                  <a:pt x="0" y="0"/>
                </a:lnTo>
                <a:lnTo>
                  <a:pt x="0" y="439737"/>
                </a:lnTo>
                <a:close/>
              </a:path>
            </a:pathLst>
          </a:custGeom>
          <a:solidFill>
            <a:srgbClr val="009E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18356" y="317499"/>
            <a:ext cx="171450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vi-VN" sz="4400" spc="-10" dirty="0">
                <a:solidFill>
                  <a:srgbClr val="FFFFFF"/>
                </a:solidFill>
                <a:cs typeface="Source Sans Pro Light"/>
              </a:rPr>
              <a:t>Chương  2.  BÀI  TOÁN  VÀ  PHƯƠNG  PHÁP  TÌM  KIẾM  LỜI  GIẢI</a:t>
            </a:r>
            <a:endParaRPr lang="vi-VN" sz="4400" dirty="0">
              <a:cs typeface="Source Sans Pro Light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522CD6F9-FAAB-EBF2-2F61-7ECBAB9ACB1A}"/>
              </a:ext>
            </a:extLst>
          </p:cNvPr>
          <p:cNvSpPr/>
          <p:nvPr/>
        </p:nvSpPr>
        <p:spPr>
          <a:xfrm>
            <a:off x="-1" y="1124818"/>
            <a:ext cx="18572957" cy="1000863"/>
          </a:xfrm>
          <a:custGeom>
            <a:avLst/>
            <a:gdLst>
              <a:gd name="connsiteX0" fmla="*/ 0 w 19044896"/>
              <a:gd name="connsiteY0" fmla="*/ 0 h 814838"/>
              <a:gd name="connsiteX1" fmla="*/ 17382432 w 19044896"/>
              <a:gd name="connsiteY1" fmla="*/ 0 h 814838"/>
              <a:gd name="connsiteX2" fmla="*/ 18288000 w 19044896"/>
              <a:gd name="connsiteY2" fmla="*/ 0 h 814838"/>
              <a:gd name="connsiteX3" fmla="*/ 18726162 w 19044896"/>
              <a:gd name="connsiteY3" fmla="*/ 0 h 814838"/>
              <a:gd name="connsiteX4" fmla="*/ 19044896 w 19044896"/>
              <a:gd name="connsiteY4" fmla="*/ 407419 h 814838"/>
              <a:gd name="connsiteX5" fmla="*/ 18726162 w 19044896"/>
              <a:gd name="connsiteY5" fmla="*/ 814838 h 814838"/>
              <a:gd name="connsiteX6" fmla="*/ 18288000 w 19044896"/>
              <a:gd name="connsiteY6" fmla="*/ 814838 h 814838"/>
              <a:gd name="connsiteX7" fmla="*/ 17382432 w 19044896"/>
              <a:gd name="connsiteY7" fmla="*/ 814838 h 814838"/>
              <a:gd name="connsiteX8" fmla="*/ 0 w 19044896"/>
              <a:gd name="connsiteY8" fmla="*/ 814838 h 814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044896" h="814838">
                <a:moveTo>
                  <a:pt x="0" y="0"/>
                </a:moveTo>
                <a:lnTo>
                  <a:pt x="17382432" y="0"/>
                </a:lnTo>
                <a:lnTo>
                  <a:pt x="18288000" y="0"/>
                </a:lnTo>
                <a:lnTo>
                  <a:pt x="18726162" y="0"/>
                </a:lnTo>
                <a:cubicBezTo>
                  <a:pt x="18902178" y="0"/>
                  <a:pt x="19044896" y="182396"/>
                  <a:pt x="19044896" y="407419"/>
                </a:cubicBezTo>
                <a:cubicBezTo>
                  <a:pt x="19044896" y="632443"/>
                  <a:pt x="18902178" y="814838"/>
                  <a:pt x="18726162" y="814838"/>
                </a:cubicBezTo>
                <a:lnTo>
                  <a:pt x="18288000" y="814838"/>
                </a:lnTo>
                <a:lnTo>
                  <a:pt x="17382432" y="814838"/>
                </a:lnTo>
                <a:lnTo>
                  <a:pt x="0" y="814838"/>
                </a:lnTo>
                <a:close/>
              </a:path>
            </a:pathLst>
          </a:custGeom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object 20">
            <a:extLst>
              <a:ext uri="{FF2B5EF4-FFF2-40B4-BE49-F238E27FC236}">
                <a16:creationId xmlns:a16="http://schemas.microsoft.com/office/drawing/2014/main" id="{741827C7-EE84-B4FC-9E5C-303839CC7A00}"/>
              </a:ext>
            </a:extLst>
          </p:cNvPr>
          <p:cNvSpPr txBox="1"/>
          <p:nvPr/>
        </p:nvSpPr>
        <p:spPr>
          <a:xfrm>
            <a:off x="757564" y="1179062"/>
            <a:ext cx="17205792" cy="81483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83565" marR="5080" indent="-571500" algn="just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en-US" sz="4400" spc="-5" dirty="0" err="1">
                <a:cs typeface="Source Sans Pro Light"/>
              </a:rPr>
              <a:t>Tìm</a:t>
            </a:r>
            <a:r>
              <a:rPr lang="en-US" sz="4400" spc="-5" dirty="0">
                <a:cs typeface="Source Sans Pro Light"/>
              </a:rPr>
              <a:t>  </a:t>
            </a:r>
            <a:r>
              <a:rPr lang="en-US" sz="4400" spc="-5" dirty="0" err="1">
                <a:cs typeface="Source Sans Pro Light"/>
              </a:rPr>
              <a:t>kiếm</a:t>
            </a:r>
            <a:r>
              <a:rPr lang="en-US" sz="4400" spc="-5" dirty="0">
                <a:cs typeface="Source Sans Pro Light"/>
              </a:rPr>
              <a:t>  </a:t>
            </a:r>
            <a:r>
              <a:rPr lang="en-US" sz="4400" spc="-5" dirty="0" err="1">
                <a:cs typeface="Source Sans Pro Light"/>
              </a:rPr>
              <a:t>theo</a:t>
            </a:r>
            <a:r>
              <a:rPr lang="en-US" sz="4400" spc="-5" dirty="0">
                <a:cs typeface="Source Sans Pro Light"/>
              </a:rPr>
              <a:t>  </a:t>
            </a:r>
            <a:r>
              <a:rPr lang="en-US" sz="4400" spc="-5" dirty="0" err="1">
                <a:cs typeface="Source Sans Pro Light"/>
              </a:rPr>
              <a:t>chiều</a:t>
            </a:r>
            <a:r>
              <a:rPr lang="en-US" sz="4400" spc="-5" dirty="0">
                <a:cs typeface="Source Sans Pro Light"/>
              </a:rPr>
              <a:t>  </a:t>
            </a:r>
            <a:r>
              <a:rPr lang="en-US" sz="4400" spc="-5" dirty="0" err="1">
                <a:cs typeface="Source Sans Pro Light"/>
              </a:rPr>
              <a:t>sâu</a:t>
            </a:r>
            <a:r>
              <a:rPr lang="en-US" sz="4400" spc="-5" dirty="0">
                <a:cs typeface="Source Sans Pro Light"/>
              </a:rPr>
              <a:t>  (Depth  First  Search)</a:t>
            </a:r>
            <a:endParaRPr lang="vi-VN" sz="4400" spc="-5" dirty="0">
              <a:cs typeface="Source Sans Pro Light"/>
            </a:endParaRPr>
          </a:p>
        </p:txBody>
      </p:sp>
      <p:sp>
        <p:nvSpPr>
          <p:cNvPr id="10" name="object 20">
            <a:extLst>
              <a:ext uri="{FF2B5EF4-FFF2-40B4-BE49-F238E27FC236}">
                <a16:creationId xmlns:a16="http://schemas.microsoft.com/office/drawing/2014/main" id="{6F33E8AA-DC87-6B1F-8064-DAE7E9EB3D17}"/>
              </a:ext>
            </a:extLst>
          </p:cNvPr>
          <p:cNvSpPr txBox="1"/>
          <p:nvPr/>
        </p:nvSpPr>
        <p:spPr>
          <a:xfrm>
            <a:off x="757564" y="2179925"/>
            <a:ext cx="7528392" cy="715080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algn="just">
              <a:lnSpc>
                <a:spcPct val="130000"/>
              </a:lnSpc>
            </a:pPr>
            <a:r>
              <a:rPr lang="en-US" sz="3600" spc="-5" dirty="0">
                <a:cs typeface="Source Sans Pro Light"/>
              </a:rPr>
              <a:t>Begin</a:t>
            </a:r>
          </a:p>
          <a:p>
            <a:pPr marL="926465" marR="5080" lvl="2" algn="just">
              <a:lnSpc>
                <a:spcPct val="130000"/>
              </a:lnSpc>
            </a:pPr>
            <a:r>
              <a:rPr lang="en-US" sz="3600" spc="-5" dirty="0">
                <a:cs typeface="Source Sans Pro Light"/>
              </a:rPr>
              <a:t>Open={s};								</a:t>
            </a:r>
            <a:endParaRPr lang="en-US" sz="3600" spc="-5" dirty="0">
              <a:solidFill>
                <a:srgbClr val="0070C0"/>
              </a:solidFill>
              <a:cs typeface="Source Sans Pro Light"/>
            </a:endParaRPr>
          </a:p>
          <a:p>
            <a:pPr marL="926465" marR="5080" lvl="2" algn="just">
              <a:lnSpc>
                <a:spcPct val="130000"/>
              </a:lnSpc>
            </a:pPr>
            <a:r>
              <a:rPr lang="en-US" sz="3600" spc="-5" dirty="0">
                <a:cs typeface="Source Sans Pro Light"/>
              </a:rPr>
              <a:t>Close=</a:t>
            </a:r>
            <a:r>
              <a:rPr lang="en-US" sz="3600" spc="-5" dirty="0">
                <a:cs typeface="Source Sans Pro Light"/>
                <a:sym typeface="Symbol" panose="05050102010706020507" pitchFamily="18" charset="2"/>
              </a:rPr>
              <a:t>;									</a:t>
            </a:r>
            <a:endParaRPr lang="en-US" sz="3600" spc="-5" dirty="0">
              <a:solidFill>
                <a:srgbClr val="0070C0"/>
              </a:solidFill>
              <a:cs typeface="Source Sans Pro Light"/>
              <a:sym typeface="Symbol" panose="05050102010706020507" pitchFamily="18" charset="2"/>
            </a:endParaRPr>
          </a:p>
          <a:p>
            <a:pPr marL="926465" marR="5080" lvl="2" algn="just">
              <a:lnSpc>
                <a:spcPct val="130000"/>
              </a:lnSpc>
            </a:pPr>
            <a:r>
              <a:rPr lang="en-US" sz="3600" spc="-5" dirty="0">
                <a:cs typeface="Source Sans Pro Light"/>
                <a:sym typeface="Symbol" panose="05050102010706020507" pitchFamily="18" charset="2"/>
              </a:rPr>
              <a:t>While(Open  !=  ){					</a:t>
            </a:r>
            <a:endParaRPr lang="en-US" sz="3600" spc="-5" dirty="0">
              <a:solidFill>
                <a:srgbClr val="0070C0"/>
              </a:solidFill>
              <a:cs typeface="Source Sans Pro Light"/>
              <a:sym typeface="Symbol" panose="05050102010706020507" pitchFamily="18" charset="2"/>
            </a:endParaRPr>
          </a:p>
          <a:p>
            <a:pPr marL="1840865" marR="5080" lvl="4" algn="just">
              <a:lnSpc>
                <a:spcPct val="130000"/>
              </a:lnSpc>
            </a:pPr>
            <a:r>
              <a:rPr lang="en-US" sz="3600" spc="-5" dirty="0">
                <a:cs typeface="Source Sans Pro Light"/>
                <a:sym typeface="Symbol" panose="05050102010706020507" pitchFamily="18" charset="2"/>
              </a:rPr>
              <a:t>n  =  Retrieve(Open);		</a:t>
            </a:r>
            <a:endParaRPr lang="en-US" sz="3600" spc="-5" dirty="0">
              <a:solidFill>
                <a:srgbClr val="0070C0"/>
              </a:solidFill>
              <a:cs typeface="Source Sans Pro Light"/>
              <a:sym typeface="Symbol" panose="05050102010706020507" pitchFamily="18" charset="2"/>
            </a:endParaRPr>
          </a:p>
          <a:p>
            <a:pPr marL="1840865" marR="5080" lvl="4" algn="just">
              <a:lnSpc>
                <a:spcPct val="130000"/>
              </a:lnSpc>
            </a:pPr>
            <a:r>
              <a:rPr lang="en-US" sz="3600" spc="-5" dirty="0">
                <a:cs typeface="Source Sans Pro Light"/>
                <a:sym typeface="Symbol" panose="05050102010706020507" pitchFamily="18" charset="2"/>
              </a:rPr>
              <a:t>If(n==g)  Return  TRUE;</a:t>
            </a:r>
            <a:endParaRPr lang="en-US" sz="3600" spc="-5" dirty="0">
              <a:solidFill>
                <a:srgbClr val="0070C0"/>
              </a:solidFill>
              <a:cs typeface="Source Sans Pro Light"/>
              <a:sym typeface="Symbol" panose="05050102010706020507" pitchFamily="18" charset="2"/>
            </a:endParaRPr>
          </a:p>
          <a:p>
            <a:pPr marL="1840865" marR="5080" lvl="4" algn="just">
              <a:lnSpc>
                <a:spcPct val="130000"/>
              </a:lnSpc>
            </a:pPr>
            <a:r>
              <a:rPr lang="en-US" sz="3600" spc="-5" dirty="0">
                <a:cs typeface="Source Sans Pro Light"/>
                <a:sym typeface="Symbol" panose="05050102010706020507" pitchFamily="18" charset="2"/>
              </a:rPr>
              <a:t>Open  =  Open    (n);	</a:t>
            </a:r>
            <a:endParaRPr lang="en-US" sz="3600" spc="-5" dirty="0">
              <a:solidFill>
                <a:srgbClr val="0070C0"/>
              </a:solidFill>
              <a:cs typeface="Source Sans Pro Light"/>
              <a:sym typeface="Symbol" panose="05050102010706020507" pitchFamily="18" charset="2"/>
            </a:endParaRPr>
          </a:p>
          <a:p>
            <a:pPr marL="1840865" marR="5080" lvl="4" algn="just">
              <a:lnSpc>
                <a:spcPct val="130000"/>
              </a:lnSpc>
            </a:pPr>
            <a:r>
              <a:rPr lang="en-US" sz="3600" spc="-5" dirty="0">
                <a:cs typeface="Source Sans Pro Light"/>
                <a:sym typeface="Symbol" panose="05050102010706020507" pitchFamily="18" charset="2"/>
              </a:rPr>
              <a:t>Close  =  Close    {n}</a:t>
            </a:r>
          </a:p>
          <a:p>
            <a:pPr marL="926465" marR="5080" lvl="2" algn="just">
              <a:lnSpc>
                <a:spcPct val="130000"/>
              </a:lnSpc>
            </a:pPr>
            <a:r>
              <a:rPr lang="en-US" sz="3600" spc="-5" dirty="0">
                <a:cs typeface="Source Sans Pro Light"/>
                <a:sym typeface="Symbol" panose="05050102010706020507" pitchFamily="18" charset="2"/>
              </a:rPr>
              <a:t>}</a:t>
            </a:r>
            <a:endParaRPr lang="en-US" sz="3600" spc="-5" dirty="0">
              <a:cs typeface="Source Sans Pro Light"/>
            </a:endParaRPr>
          </a:p>
          <a:p>
            <a:pPr marL="12065" marR="5080" algn="just">
              <a:lnSpc>
                <a:spcPct val="130000"/>
              </a:lnSpc>
            </a:pPr>
            <a:r>
              <a:rPr lang="en-US" sz="3600" spc="-5" dirty="0">
                <a:cs typeface="Source Sans Pro Light"/>
              </a:rPr>
              <a:t>End;</a:t>
            </a:r>
            <a:endParaRPr lang="vi-VN" sz="3600" spc="-5" dirty="0">
              <a:cs typeface="Source Sans Pro Light"/>
            </a:endParaRPr>
          </a:p>
        </p:txBody>
      </p:sp>
      <p:sp>
        <p:nvSpPr>
          <p:cNvPr id="7" name="object 20">
            <a:extLst>
              <a:ext uri="{FF2B5EF4-FFF2-40B4-BE49-F238E27FC236}">
                <a16:creationId xmlns:a16="http://schemas.microsoft.com/office/drawing/2014/main" id="{E8C030D6-AE59-BB22-0E57-772D3895E3CD}"/>
              </a:ext>
            </a:extLst>
          </p:cNvPr>
          <p:cNvSpPr txBox="1"/>
          <p:nvPr/>
        </p:nvSpPr>
        <p:spPr>
          <a:xfrm>
            <a:off x="5999956" y="9287450"/>
            <a:ext cx="12360310" cy="81483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algn="r">
              <a:lnSpc>
                <a:spcPct val="130000"/>
              </a:lnSpc>
            </a:pPr>
            <a:r>
              <a:rPr lang="en-US" sz="4400" i="1" spc="-5" dirty="0">
                <a:solidFill>
                  <a:srgbClr val="0070C0"/>
                </a:solidFill>
                <a:cs typeface="Source Sans Pro Light"/>
              </a:rPr>
              <a:t>S  </a:t>
            </a:r>
            <a:r>
              <a:rPr lang="en-US" sz="4400" i="1" spc="-5" dirty="0" err="1">
                <a:solidFill>
                  <a:srgbClr val="0070C0"/>
                </a:solidFill>
                <a:cs typeface="Source Sans Pro Light"/>
              </a:rPr>
              <a:t>là</a:t>
            </a:r>
            <a:r>
              <a:rPr lang="en-US" sz="4400" i="1" spc="-5" dirty="0">
                <a:solidFill>
                  <a:srgbClr val="0070C0"/>
                </a:solidFill>
                <a:cs typeface="Source Sans Pro Light"/>
              </a:rPr>
              <a:t>  </a:t>
            </a:r>
            <a:r>
              <a:rPr lang="en-US" sz="4400" i="1" spc="-5" dirty="0" err="1">
                <a:solidFill>
                  <a:srgbClr val="0070C0"/>
                </a:solidFill>
                <a:cs typeface="Source Sans Pro Light"/>
              </a:rPr>
              <a:t>đỉnh</a:t>
            </a:r>
            <a:r>
              <a:rPr lang="en-US" sz="4400" i="1" spc="-5" dirty="0">
                <a:solidFill>
                  <a:srgbClr val="0070C0"/>
                </a:solidFill>
                <a:cs typeface="Source Sans Pro Light"/>
              </a:rPr>
              <a:t>  </a:t>
            </a:r>
            <a:r>
              <a:rPr lang="en-US" sz="4400" i="1" spc="-5" dirty="0" err="1">
                <a:solidFill>
                  <a:srgbClr val="0070C0"/>
                </a:solidFill>
                <a:cs typeface="Source Sans Pro Light"/>
              </a:rPr>
              <a:t>bắt</a:t>
            </a:r>
            <a:r>
              <a:rPr lang="en-US" sz="4400" i="1" spc="-5" dirty="0">
                <a:solidFill>
                  <a:srgbClr val="0070C0"/>
                </a:solidFill>
                <a:cs typeface="Source Sans Pro Light"/>
              </a:rPr>
              <a:t>  </a:t>
            </a:r>
            <a:r>
              <a:rPr lang="en-US" sz="4400" i="1" spc="-5" dirty="0" err="1">
                <a:solidFill>
                  <a:srgbClr val="0070C0"/>
                </a:solidFill>
                <a:cs typeface="Source Sans Pro Light"/>
              </a:rPr>
              <a:t>đầu</a:t>
            </a:r>
            <a:r>
              <a:rPr lang="en-US" sz="4400" i="1" spc="-5" dirty="0">
                <a:solidFill>
                  <a:srgbClr val="0070C0"/>
                </a:solidFill>
                <a:cs typeface="Source Sans Pro Light"/>
              </a:rPr>
              <a:t>		G  </a:t>
            </a:r>
            <a:r>
              <a:rPr lang="en-US" sz="4400" i="1" spc="-5" dirty="0" err="1">
                <a:solidFill>
                  <a:srgbClr val="0070C0"/>
                </a:solidFill>
                <a:cs typeface="Source Sans Pro Light"/>
              </a:rPr>
              <a:t>là</a:t>
            </a:r>
            <a:r>
              <a:rPr lang="en-US" sz="4400" i="1" spc="-5" dirty="0">
                <a:solidFill>
                  <a:srgbClr val="0070C0"/>
                </a:solidFill>
                <a:cs typeface="Source Sans Pro Light"/>
              </a:rPr>
              <a:t>  </a:t>
            </a:r>
            <a:r>
              <a:rPr lang="en-US" sz="4400" i="1" spc="-5" dirty="0" err="1">
                <a:solidFill>
                  <a:srgbClr val="0070C0"/>
                </a:solidFill>
                <a:cs typeface="Source Sans Pro Light"/>
              </a:rPr>
              <a:t>đỉnh</a:t>
            </a:r>
            <a:r>
              <a:rPr lang="en-US" sz="4400" i="1" spc="-5" dirty="0">
                <a:solidFill>
                  <a:srgbClr val="0070C0"/>
                </a:solidFill>
                <a:cs typeface="Source Sans Pro Light"/>
              </a:rPr>
              <a:t>  </a:t>
            </a:r>
            <a:r>
              <a:rPr lang="en-US" sz="4400" i="1" spc="-5" dirty="0" err="1">
                <a:solidFill>
                  <a:srgbClr val="0070C0"/>
                </a:solidFill>
                <a:cs typeface="Source Sans Pro Light"/>
              </a:rPr>
              <a:t>kết</a:t>
            </a:r>
            <a:r>
              <a:rPr lang="en-US" sz="4400" i="1" spc="-5" dirty="0">
                <a:solidFill>
                  <a:srgbClr val="0070C0"/>
                </a:solidFill>
                <a:cs typeface="Source Sans Pro Light"/>
              </a:rPr>
              <a:t>  </a:t>
            </a:r>
            <a:r>
              <a:rPr lang="en-US" sz="4400" i="1" spc="-5" dirty="0" err="1">
                <a:solidFill>
                  <a:srgbClr val="0070C0"/>
                </a:solidFill>
                <a:cs typeface="Source Sans Pro Light"/>
              </a:rPr>
              <a:t>thúc</a:t>
            </a:r>
            <a:endParaRPr lang="vi-VN" sz="4400" i="1" spc="-5" dirty="0">
              <a:solidFill>
                <a:srgbClr val="0070C0"/>
              </a:solidFill>
              <a:cs typeface="Source Sans Pro Light"/>
            </a:endParaRPr>
          </a:p>
        </p:txBody>
      </p:sp>
      <p:sp>
        <p:nvSpPr>
          <p:cNvPr id="11" name="object 20">
            <a:extLst>
              <a:ext uri="{FF2B5EF4-FFF2-40B4-BE49-F238E27FC236}">
                <a16:creationId xmlns:a16="http://schemas.microsoft.com/office/drawing/2014/main" id="{D67279FE-A978-3319-2E61-628FAC4A8DE6}"/>
              </a:ext>
            </a:extLst>
          </p:cNvPr>
          <p:cNvSpPr txBox="1"/>
          <p:nvPr/>
        </p:nvSpPr>
        <p:spPr>
          <a:xfrm>
            <a:off x="12324556" y="7866469"/>
            <a:ext cx="2342268" cy="81483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algn="ctr">
              <a:lnSpc>
                <a:spcPct val="130000"/>
              </a:lnSpc>
            </a:pPr>
            <a:r>
              <a:rPr lang="en-US" sz="4400" spc="-5" dirty="0" err="1">
                <a:solidFill>
                  <a:srgbClr val="0070C0"/>
                </a:solidFill>
                <a:cs typeface="Source Sans Pro Light"/>
              </a:rPr>
              <a:t>Ví</a:t>
            </a:r>
            <a:r>
              <a:rPr lang="en-US" sz="4400" spc="-5" dirty="0">
                <a:solidFill>
                  <a:srgbClr val="0070C0"/>
                </a:solidFill>
                <a:cs typeface="Source Sans Pro Light"/>
              </a:rPr>
              <a:t>  </a:t>
            </a:r>
            <a:r>
              <a:rPr lang="en-US" sz="4400" spc="-5" dirty="0" err="1">
                <a:solidFill>
                  <a:srgbClr val="0070C0"/>
                </a:solidFill>
                <a:cs typeface="Source Sans Pro Light"/>
              </a:rPr>
              <a:t>dụ</a:t>
            </a:r>
            <a:r>
              <a:rPr lang="en-US" sz="4400" spc="-5" dirty="0">
                <a:solidFill>
                  <a:srgbClr val="0070C0"/>
                </a:solidFill>
                <a:cs typeface="Source Sans Pro Light"/>
              </a:rPr>
              <a:t>  5</a:t>
            </a:r>
            <a:endParaRPr lang="vi-VN" sz="4400" i="1" spc="-5" dirty="0">
              <a:solidFill>
                <a:srgbClr val="0070C0"/>
              </a:solidFill>
              <a:cs typeface="Source Sans Pro Light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43341BB-7CBA-D2EB-58C0-6437F5E82F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8673" y="2426597"/>
            <a:ext cx="7593520" cy="3224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74044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1" y="0"/>
            <a:ext cx="19010313" cy="1112119"/>
          </a:xfrm>
          <a:custGeom>
            <a:avLst/>
            <a:gdLst/>
            <a:ahLst/>
            <a:cxnLst/>
            <a:rect l="l" t="t" r="r" b="b"/>
            <a:pathLst>
              <a:path w="1892300" h="440055">
                <a:moveTo>
                  <a:pt x="0" y="439737"/>
                </a:moveTo>
                <a:lnTo>
                  <a:pt x="1892300" y="439737"/>
                </a:lnTo>
                <a:lnTo>
                  <a:pt x="1892300" y="0"/>
                </a:lnTo>
                <a:lnTo>
                  <a:pt x="0" y="0"/>
                </a:lnTo>
                <a:lnTo>
                  <a:pt x="0" y="439737"/>
                </a:lnTo>
                <a:close/>
              </a:path>
            </a:pathLst>
          </a:custGeom>
          <a:solidFill>
            <a:srgbClr val="009E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18356" y="317499"/>
            <a:ext cx="171450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vi-VN" sz="4400" spc="-10" dirty="0">
                <a:solidFill>
                  <a:srgbClr val="FFFFFF"/>
                </a:solidFill>
                <a:cs typeface="Source Sans Pro Light"/>
              </a:rPr>
              <a:t>Chương  2.  BÀI  TOÁN  VÀ  PHƯƠNG  PHÁP  TÌM  KIẾM  LỜI  GIẢI</a:t>
            </a:r>
            <a:endParaRPr lang="vi-VN" sz="4400" dirty="0">
              <a:cs typeface="Source Sans Pro Light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522CD6F9-FAAB-EBF2-2F61-7ECBAB9ACB1A}"/>
              </a:ext>
            </a:extLst>
          </p:cNvPr>
          <p:cNvSpPr/>
          <p:nvPr/>
        </p:nvSpPr>
        <p:spPr>
          <a:xfrm>
            <a:off x="-1" y="1124818"/>
            <a:ext cx="18572957" cy="1000863"/>
          </a:xfrm>
          <a:custGeom>
            <a:avLst/>
            <a:gdLst>
              <a:gd name="connsiteX0" fmla="*/ 0 w 19044896"/>
              <a:gd name="connsiteY0" fmla="*/ 0 h 814838"/>
              <a:gd name="connsiteX1" fmla="*/ 17382432 w 19044896"/>
              <a:gd name="connsiteY1" fmla="*/ 0 h 814838"/>
              <a:gd name="connsiteX2" fmla="*/ 18288000 w 19044896"/>
              <a:gd name="connsiteY2" fmla="*/ 0 h 814838"/>
              <a:gd name="connsiteX3" fmla="*/ 18726162 w 19044896"/>
              <a:gd name="connsiteY3" fmla="*/ 0 h 814838"/>
              <a:gd name="connsiteX4" fmla="*/ 19044896 w 19044896"/>
              <a:gd name="connsiteY4" fmla="*/ 407419 h 814838"/>
              <a:gd name="connsiteX5" fmla="*/ 18726162 w 19044896"/>
              <a:gd name="connsiteY5" fmla="*/ 814838 h 814838"/>
              <a:gd name="connsiteX6" fmla="*/ 18288000 w 19044896"/>
              <a:gd name="connsiteY6" fmla="*/ 814838 h 814838"/>
              <a:gd name="connsiteX7" fmla="*/ 17382432 w 19044896"/>
              <a:gd name="connsiteY7" fmla="*/ 814838 h 814838"/>
              <a:gd name="connsiteX8" fmla="*/ 0 w 19044896"/>
              <a:gd name="connsiteY8" fmla="*/ 814838 h 814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044896" h="814838">
                <a:moveTo>
                  <a:pt x="0" y="0"/>
                </a:moveTo>
                <a:lnTo>
                  <a:pt x="17382432" y="0"/>
                </a:lnTo>
                <a:lnTo>
                  <a:pt x="18288000" y="0"/>
                </a:lnTo>
                <a:lnTo>
                  <a:pt x="18726162" y="0"/>
                </a:lnTo>
                <a:cubicBezTo>
                  <a:pt x="18902178" y="0"/>
                  <a:pt x="19044896" y="182396"/>
                  <a:pt x="19044896" y="407419"/>
                </a:cubicBezTo>
                <a:cubicBezTo>
                  <a:pt x="19044896" y="632443"/>
                  <a:pt x="18902178" y="814838"/>
                  <a:pt x="18726162" y="814838"/>
                </a:cubicBezTo>
                <a:lnTo>
                  <a:pt x="18288000" y="814838"/>
                </a:lnTo>
                <a:lnTo>
                  <a:pt x="17382432" y="814838"/>
                </a:lnTo>
                <a:lnTo>
                  <a:pt x="0" y="814838"/>
                </a:lnTo>
                <a:close/>
              </a:path>
            </a:pathLst>
          </a:custGeom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object 20">
            <a:extLst>
              <a:ext uri="{FF2B5EF4-FFF2-40B4-BE49-F238E27FC236}">
                <a16:creationId xmlns:a16="http://schemas.microsoft.com/office/drawing/2014/main" id="{741827C7-EE84-B4FC-9E5C-303839CC7A00}"/>
              </a:ext>
            </a:extLst>
          </p:cNvPr>
          <p:cNvSpPr txBox="1"/>
          <p:nvPr/>
        </p:nvSpPr>
        <p:spPr>
          <a:xfrm>
            <a:off x="757564" y="1179062"/>
            <a:ext cx="17205792" cy="81483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83565" marR="5080" indent="-571500" algn="just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en-US" sz="4400" spc="-5" dirty="0" err="1">
                <a:cs typeface="Source Sans Pro Light"/>
              </a:rPr>
              <a:t>Tìm</a:t>
            </a:r>
            <a:r>
              <a:rPr lang="en-US" sz="4400" spc="-5" dirty="0">
                <a:cs typeface="Source Sans Pro Light"/>
              </a:rPr>
              <a:t>  </a:t>
            </a:r>
            <a:r>
              <a:rPr lang="en-US" sz="4400" spc="-5" dirty="0" err="1">
                <a:cs typeface="Source Sans Pro Light"/>
              </a:rPr>
              <a:t>kiếm</a:t>
            </a:r>
            <a:r>
              <a:rPr lang="en-US" sz="4400" spc="-5" dirty="0">
                <a:cs typeface="Source Sans Pro Light"/>
              </a:rPr>
              <a:t>  </a:t>
            </a:r>
            <a:r>
              <a:rPr lang="en-US" sz="4400" spc="-5" dirty="0" err="1">
                <a:cs typeface="Source Sans Pro Light"/>
              </a:rPr>
              <a:t>theo</a:t>
            </a:r>
            <a:r>
              <a:rPr lang="en-US" sz="4400" spc="-5" dirty="0">
                <a:cs typeface="Source Sans Pro Light"/>
              </a:rPr>
              <a:t>  </a:t>
            </a:r>
            <a:r>
              <a:rPr lang="en-US" sz="4400" spc="-5" dirty="0" err="1">
                <a:cs typeface="Source Sans Pro Light"/>
              </a:rPr>
              <a:t>chiều</a:t>
            </a:r>
            <a:r>
              <a:rPr lang="en-US" sz="4400" spc="-5" dirty="0">
                <a:cs typeface="Source Sans Pro Light"/>
              </a:rPr>
              <a:t>  </a:t>
            </a:r>
            <a:r>
              <a:rPr lang="en-US" sz="4400" spc="-5" dirty="0" err="1">
                <a:cs typeface="Source Sans Pro Light"/>
              </a:rPr>
              <a:t>sâu</a:t>
            </a:r>
            <a:r>
              <a:rPr lang="en-US" sz="4400" spc="-5" dirty="0">
                <a:cs typeface="Source Sans Pro Light"/>
              </a:rPr>
              <a:t>  (Depth  First  Search)</a:t>
            </a:r>
            <a:endParaRPr lang="vi-VN" sz="4400" spc="-5" dirty="0">
              <a:cs typeface="Source Sans Pro Ligh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7C4E9D6-C0CD-D1E0-E139-D28E5B7CA0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50614" y="5870842"/>
            <a:ext cx="5105400" cy="4837747"/>
          </a:xfrm>
          <a:prstGeom prst="rect">
            <a:avLst/>
          </a:prstGeom>
        </p:spPr>
      </p:pic>
      <p:graphicFrame>
        <p:nvGraphicFramePr>
          <p:cNvPr id="5" name="Table 8">
            <a:extLst>
              <a:ext uri="{FF2B5EF4-FFF2-40B4-BE49-F238E27FC236}">
                <a16:creationId xmlns:a16="http://schemas.microsoft.com/office/drawing/2014/main" id="{0D0F6E34-FADE-A5E7-6733-BBFDCD418F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2425121"/>
              </p:ext>
            </p:extLst>
          </p:nvPr>
        </p:nvGraphicFramePr>
        <p:xfrm>
          <a:off x="809398" y="2381749"/>
          <a:ext cx="11049000" cy="57171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4358">
                  <a:extLst>
                    <a:ext uri="{9D8B030D-6E8A-4147-A177-3AD203B41FA5}">
                      <a16:colId xmlns:a16="http://schemas.microsoft.com/office/drawing/2014/main" val="189654011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400002656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332802750"/>
                    </a:ext>
                  </a:extLst>
                </a:gridCol>
                <a:gridCol w="2343944">
                  <a:extLst>
                    <a:ext uri="{9D8B030D-6E8A-4147-A177-3AD203B41FA5}">
                      <a16:colId xmlns:a16="http://schemas.microsoft.com/office/drawing/2014/main" val="4038638008"/>
                    </a:ext>
                  </a:extLst>
                </a:gridCol>
                <a:gridCol w="3819298">
                  <a:extLst>
                    <a:ext uri="{9D8B030D-6E8A-4147-A177-3AD203B41FA5}">
                      <a16:colId xmlns:a16="http://schemas.microsoft.com/office/drawing/2014/main" val="1301903536"/>
                    </a:ext>
                  </a:extLst>
                </a:gridCol>
              </a:tblGrid>
              <a:tr h="816741">
                <a:tc>
                  <a:txBody>
                    <a:bodyPr/>
                    <a:lstStyle/>
                    <a:p>
                      <a:r>
                        <a:rPr lang="en-US" b="0" dirty="0" err="1"/>
                        <a:t>Bước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n 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b="0" spc="-5">
                          <a:cs typeface="Source Sans Pro Light"/>
                          <a:sym typeface="Symbol" panose="05050102010706020507" pitchFamily="18" charset="2"/>
                        </a:rPr>
                        <a:t>(n)</a:t>
                      </a:r>
                      <a:endParaRPr lang="en-US" b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/>
                        <a:t>Open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/>
                        <a:t>Close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2604453"/>
                  </a:ext>
                </a:extLst>
              </a:tr>
              <a:tr h="816741">
                <a:tc>
                  <a:txBody>
                    <a:bodyPr/>
                    <a:lstStyle/>
                    <a:p>
                      <a:r>
                        <a:rPr lang="en-US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{S}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spc="-5">
                          <a:cs typeface="Source Sans Pro Light"/>
                          <a:sym typeface="Symbol" panose="05050102010706020507" pitchFamily="18" charset="2"/>
                        </a:rPr>
                        <a:t>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718537"/>
                  </a:ext>
                </a:extLst>
              </a:tr>
              <a:tr h="816741">
                <a:tc>
                  <a:txBody>
                    <a:bodyPr/>
                    <a:lstStyle/>
                    <a:p>
                      <a:r>
                        <a:rPr lang="en-U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highlight>
                            <a:srgbClr val="FFFF00"/>
                          </a:highlight>
                        </a:rPr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{A,B}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{A,B}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{S}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9380560"/>
                  </a:ext>
                </a:extLst>
              </a:tr>
              <a:tr h="816741">
                <a:tc>
                  <a:txBody>
                    <a:bodyPr/>
                    <a:lstStyle/>
                    <a:p>
                      <a:r>
                        <a:rPr lang="en-US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highlight>
                            <a:srgbClr val="FFFF00"/>
                          </a:highlight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{B,C,D,G}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{C,D,G,B}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{S,A}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6249280"/>
                  </a:ext>
                </a:extLst>
              </a:tr>
              <a:tr h="816741">
                <a:tc>
                  <a:txBody>
                    <a:bodyPr/>
                    <a:lstStyle/>
                    <a:p>
                      <a:r>
                        <a:rPr lang="en-US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{G}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{D,G,B}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{S,A,C}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6210152"/>
                  </a:ext>
                </a:extLst>
              </a:tr>
              <a:tr h="816741">
                <a:tc>
                  <a:txBody>
                    <a:bodyPr/>
                    <a:lstStyle/>
                    <a:p>
                      <a:r>
                        <a:rPr lang="en-US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highlight>
                            <a:srgbClr val="FFFF00"/>
                          </a:highlight>
                        </a:rPr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{G}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{G,B}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{S,A,C,D}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6928020"/>
                  </a:ext>
                </a:extLst>
              </a:tr>
              <a:tr h="816741">
                <a:tc>
                  <a:txBody>
                    <a:bodyPr/>
                    <a:lstStyle/>
                    <a:p>
                      <a:r>
                        <a:rPr lang="en-US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highlight>
                            <a:srgbClr val="FFFF00"/>
                          </a:highlight>
                        </a:rPr>
                        <a:t>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7635729"/>
                  </a:ext>
                </a:extLst>
              </a:tr>
            </a:tbl>
          </a:graphicData>
        </a:graphic>
      </p:graphicFrame>
      <p:sp>
        <p:nvSpPr>
          <p:cNvPr id="9" name="object 20">
            <a:extLst>
              <a:ext uri="{FF2B5EF4-FFF2-40B4-BE49-F238E27FC236}">
                <a16:creationId xmlns:a16="http://schemas.microsoft.com/office/drawing/2014/main" id="{89027329-4C23-6763-7F95-F595F9D943F3}"/>
              </a:ext>
            </a:extLst>
          </p:cNvPr>
          <p:cNvSpPr txBox="1"/>
          <p:nvPr/>
        </p:nvSpPr>
        <p:spPr>
          <a:xfrm>
            <a:off x="437356" y="9794718"/>
            <a:ext cx="11277600" cy="814838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0" tIns="12700" rIns="0" bIns="0" rtlCol="0">
            <a:spAutoFit/>
          </a:bodyPr>
          <a:lstStyle/>
          <a:p>
            <a:pPr marL="583565" marR="5080" indent="-571500" algn="just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en-US" sz="4400" spc="-5" dirty="0">
                <a:solidFill>
                  <a:schemeClr val="bg1"/>
                </a:solidFill>
                <a:cs typeface="Source Sans Pro Light"/>
              </a:rPr>
              <a:t>S  </a:t>
            </a:r>
            <a:r>
              <a:rPr lang="en-US" sz="4400" spc="-5" dirty="0">
                <a:solidFill>
                  <a:schemeClr val="bg1"/>
                </a:solidFill>
                <a:cs typeface="Source Sans Pro Light"/>
                <a:sym typeface="Wingdings" panose="05000000000000000000" pitchFamily="2" charset="2"/>
              </a:rPr>
              <a:t>  </a:t>
            </a:r>
            <a:r>
              <a:rPr lang="en-US" sz="4400" spc="-5" dirty="0">
                <a:solidFill>
                  <a:schemeClr val="bg1"/>
                </a:solidFill>
                <a:cs typeface="Source Sans Pro Light"/>
              </a:rPr>
              <a:t>A  </a:t>
            </a:r>
            <a:r>
              <a:rPr lang="en-US" sz="4400" spc="-5" dirty="0">
                <a:solidFill>
                  <a:schemeClr val="bg1"/>
                </a:solidFill>
                <a:cs typeface="Source Sans Pro Light"/>
                <a:sym typeface="Wingdings" panose="05000000000000000000" pitchFamily="2" charset="2"/>
              </a:rPr>
              <a:t>  D  G</a:t>
            </a:r>
            <a:endParaRPr lang="vi-VN" sz="4400" spc="-5" dirty="0">
              <a:solidFill>
                <a:schemeClr val="bg1"/>
              </a:solidFill>
              <a:cs typeface="Source Sans Pro Light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CB46181-3C23-B912-830E-0B93EA6971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8783" y="2426597"/>
            <a:ext cx="5723409" cy="2430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15894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1" y="0"/>
            <a:ext cx="19010313" cy="1112119"/>
          </a:xfrm>
          <a:custGeom>
            <a:avLst/>
            <a:gdLst/>
            <a:ahLst/>
            <a:cxnLst/>
            <a:rect l="l" t="t" r="r" b="b"/>
            <a:pathLst>
              <a:path w="1892300" h="440055">
                <a:moveTo>
                  <a:pt x="0" y="439737"/>
                </a:moveTo>
                <a:lnTo>
                  <a:pt x="1892300" y="439737"/>
                </a:lnTo>
                <a:lnTo>
                  <a:pt x="1892300" y="0"/>
                </a:lnTo>
                <a:lnTo>
                  <a:pt x="0" y="0"/>
                </a:lnTo>
                <a:lnTo>
                  <a:pt x="0" y="439737"/>
                </a:lnTo>
                <a:close/>
              </a:path>
            </a:pathLst>
          </a:custGeom>
          <a:solidFill>
            <a:srgbClr val="009E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18356" y="317499"/>
            <a:ext cx="171450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vi-VN" sz="4400" spc="-10" dirty="0">
                <a:solidFill>
                  <a:srgbClr val="FFFFFF"/>
                </a:solidFill>
                <a:cs typeface="Source Sans Pro Light"/>
              </a:rPr>
              <a:t>Chương  2.  BÀI  TOÁN  VÀ  PHƯƠNG  PHÁP  TÌM  KIẾM  LỜI  GIẢI</a:t>
            </a:r>
            <a:endParaRPr lang="vi-VN" sz="4400" dirty="0">
              <a:cs typeface="Source Sans Pro Light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522CD6F9-FAAB-EBF2-2F61-7ECBAB9ACB1A}"/>
              </a:ext>
            </a:extLst>
          </p:cNvPr>
          <p:cNvSpPr/>
          <p:nvPr/>
        </p:nvSpPr>
        <p:spPr>
          <a:xfrm>
            <a:off x="-1" y="1124818"/>
            <a:ext cx="18572957" cy="1000863"/>
          </a:xfrm>
          <a:custGeom>
            <a:avLst/>
            <a:gdLst>
              <a:gd name="connsiteX0" fmla="*/ 0 w 19044896"/>
              <a:gd name="connsiteY0" fmla="*/ 0 h 814838"/>
              <a:gd name="connsiteX1" fmla="*/ 17382432 w 19044896"/>
              <a:gd name="connsiteY1" fmla="*/ 0 h 814838"/>
              <a:gd name="connsiteX2" fmla="*/ 18288000 w 19044896"/>
              <a:gd name="connsiteY2" fmla="*/ 0 h 814838"/>
              <a:gd name="connsiteX3" fmla="*/ 18726162 w 19044896"/>
              <a:gd name="connsiteY3" fmla="*/ 0 h 814838"/>
              <a:gd name="connsiteX4" fmla="*/ 19044896 w 19044896"/>
              <a:gd name="connsiteY4" fmla="*/ 407419 h 814838"/>
              <a:gd name="connsiteX5" fmla="*/ 18726162 w 19044896"/>
              <a:gd name="connsiteY5" fmla="*/ 814838 h 814838"/>
              <a:gd name="connsiteX6" fmla="*/ 18288000 w 19044896"/>
              <a:gd name="connsiteY6" fmla="*/ 814838 h 814838"/>
              <a:gd name="connsiteX7" fmla="*/ 17382432 w 19044896"/>
              <a:gd name="connsiteY7" fmla="*/ 814838 h 814838"/>
              <a:gd name="connsiteX8" fmla="*/ 0 w 19044896"/>
              <a:gd name="connsiteY8" fmla="*/ 814838 h 814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044896" h="814838">
                <a:moveTo>
                  <a:pt x="0" y="0"/>
                </a:moveTo>
                <a:lnTo>
                  <a:pt x="17382432" y="0"/>
                </a:lnTo>
                <a:lnTo>
                  <a:pt x="18288000" y="0"/>
                </a:lnTo>
                <a:lnTo>
                  <a:pt x="18726162" y="0"/>
                </a:lnTo>
                <a:cubicBezTo>
                  <a:pt x="18902178" y="0"/>
                  <a:pt x="19044896" y="182396"/>
                  <a:pt x="19044896" y="407419"/>
                </a:cubicBezTo>
                <a:cubicBezTo>
                  <a:pt x="19044896" y="632443"/>
                  <a:pt x="18902178" y="814838"/>
                  <a:pt x="18726162" y="814838"/>
                </a:cubicBezTo>
                <a:lnTo>
                  <a:pt x="18288000" y="814838"/>
                </a:lnTo>
                <a:lnTo>
                  <a:pt x="17382432" y="814838"/>
                </a:lnTo>
                <a:lnTo>
                  <a:pt x="0" y="814838"/>
                </a:lnTo>
                <a:close/>
              </a:path>
            </a:pathLst>
          </a:custGeom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object 20">
            <a:extLst>
              <a:ext uri="{FF2B5EF4-FFF2-40B4-BE49-F238E27FC236}">
                <a16:creationId xmlns:a16="http://schemas.microsoft.com/office/drawing/2014/main" id="{741827C7-EE84-B4FC-9E5C-303839CC7A00}"/>
              </a:ext>
            </a:extLst>
          </p:cNvPr>
          <p:cNvSpPr txBox="1"/>
          <p:nvPr/>
        </p:nvSpPr>
        <p:spPr>
          <a:xfrm>
            <a:off x="757564" y="1179062"/>
            <a:ext cx="17205792" cy="81483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83565" marR="5080" indent="-571500" algn="just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en-US" sz="4400" spc="-5" dirty="0" err="1">
                <a:cs typeface="Source Sans Pro Light"/>
              </a:rPr>
              <a:t>Tìm</a:t>
            </a:r>
            <a:r>
              <a:rPr lang="en-US" sz="4400" spc="-5" dirty="0">
                <a:cs typeface="Source Sans Pro Light"/>
              </a:rPr>
              <a:t>  </a:t>
            </a:r>
            <a:r>
              <a:rPr lang="en-US" sz="4400" spc="-5" dirty="0" err="1">
                <a:cs typeface="Source Sans Pro Light"/>
              </a:rPr>
              <a:t>kiếm</a:t>
            </a:r>
            <a:r>
              <a:rPr lang="en-US" sz="4400" spc="-5" dirty="0">
                <a:cs typeface="Source Sans Pro Light"/>
              </a:rPr>
              <a:t>  </a:t>
            </a:r>
            <a:r>
              <a:rPr lang="en-US" sz="4400" spc="-5" dirty="0" err="1">
                <a:cs typeface="Source Sans Pro Light"/>
              </a:rPr>
              <a:t>theo</a:t>
            </a:r>
            <a:r>
              <a:rPr lang="en-US" sz="4400" spc="-5" dirty="0">
                <a:cs typeface="Source Sans Pro Light"/>
              </a:rPr>
              <a:t>  </a:t>
            </a:r>
            <a:r>
              <a:rPr lang="en-US" sz="4400" spc="-5" dirty="0" err="1">
                <a:cs typeface="Source Sans Pro Light"/>
              </a:rPr>
              <a:t>chiều</a:t>
            </a:r>
            <a:r>
              <a:rPr lang="en-US" sz="4400" spc="-5" dirty="0">
                <a:cs typeface="Source Sans Pro Light"/>
              </a:rPr>
              <a:t>  </a:t>
            </a:r>
            <a:r>
              <a:rPr lang="en-US" sz="4400" spc="-5" dirty="0" err="1">
                <a:cs typeface="Source Sans Pro Light"/>
              </a:rPr>
              <a:t>sâu</a:t>
            </a:r>
            <a:r>
              <a:rPr lang="en-US" sz="4400" spc="-5" dirty="0">
                <a:cs typeface="Source Sans Pro Light"/>
              </a:rPr>
              <a:t>  (Depth  First  Search)</a:t>
            </a:r>
            <a:endParaRPr lang="vi-VN" sz="4400" spc="-5" dirty="0">
              <a:cs typeface="Source Sans Pro Light"/>
            </a:endParaRPr>
          </a:p>
        </p:txBody>
      </p:sp>
      <p:sp>
        <p:nvSpPr>
          <p:cNvPr id="10" name="object 20">
            <a:extLst>
              <a:ext uri="{FF2B5EF4-FFF2-40B4-BE49-F238E27FC236}">
                <a16:creationId xmlns:a16="http://schemas.microsoft.com/office/drawing/2014/main" id="{6F33E8AA-DC87-6B1F-8064-DAE7E9EB3D17}"/>
              </a:ext>
            </a:extLst>
          </p:cNvPr>
          <p:cNvSpPr txBox="1"/>
          <p:nvPr/>
        </p:nvSpPr>
        <p:spPr>
          <a:xfrm>
            <a:off x="757564" y="2179925"/>
            <a:ext cx="7528392" cy="715080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algn="just">
              <a:lnSpc>
                <a:spcPct val="130000"/>
              </a:lnSpc>
            </a:pPr>
            <a:r>
              <a:rPr lang="en-US" sz="3600" spc="-5" dirty="0">
                <a:cs typeface="Source Sans Pro Light"/>
              </a:rPr>
              <a:t>Begin</a:t>
            </a:r>
          </a:p>
          <a:p>
            <a:pPr marL="926465" marR="5080" lvl="2" algn="just">
              <a:lnSpc>
                <a:spcPct val="130000"/>
              </a:lnSpc>
            </a:pPr>
            <a:r>
              <a:rPr lang="en-US" sz="3600" spc="-5" dirty="0">
                <a:cs typeface="Source Sans Pro Light"/>
              </a:rPr>
              <a:t>Open={s};								</a:t>
            </a:r>
            <a:endParaRPr lang="en-US" sz="3600" spc="-5" dirty="0">
              <a:solidFill>
                <a:srgbClr val="0070C0"/>
              </a:solidFill>
              <a:cs typeface="Source Sans Pro Light"/>
            </a:endParaRPr>
          </a:p>
          <a:p>
            <a:pPr marL="926465" marR="5080" lvl="2" algn="just">
              <a:lnSpc>
                <a:spcPct val="130000"/>
              </a:lnSpc>
            </a:pPr>
            <a:r>
              <a:rPr lang="en-US" sz="3600" spc="-5" dirty="0">
                <a:cs typeface="Source Sans Pro Light"/>
              </a:rPr>
              <a:t>Close=</a:t>
            </a:r>
            <a:r>
              <a:rPr lang="en-US" sz="3600" spc="-5" dirty="0">
                <a:cs typeface="Source Sans Pro Light"/>
                <a:sym typeface="Symbol" panose="05050102010706020507" pitchFamily="18" charset="2"/>
              </a:rPr>
              <a:t>;									</a:t>
            </a:r>
            <a:endParaRPr lang="en-US" sz="3600" spc="-5" dirty="0">
              <a:solidFill>
                <a:srgbClr val="0070C0"/>
              </a:solidFill>
              <a:cs typeface="Source Sans Pro Light"/>
              <a:sym typeface="Symbol" panose="05050102010706020507" pitchFamily="18" charset="2"/>
            </a:endParaRPr>
          </a:p>
          <a:p>
            <a:pPr marL="926465" marR="5080" lvl="2" algn="just">
              <a:lnSpc>
                <a:spcPct val="130000"/>
              </a:lnSpc>
            </a:pPr>
            <a:r>
              <a:rPr lang="en-US" sz="3600" spc="-5" dirty="0">
                <a:cs typeface="Source Sans Pro Light"/>
                <a:sym typeface="Symbol" panose="05050102010706020507" pitchFamily="18" charset="2"/>
              </a:rPr>
              <a:t>While(Open  !=  ){					</a:t>
            </a:r>
            <a:endParaRPr lang="en-US" sz="3600" spc="-5" dirty="0">
              <a:solidFill>
                <a:srgbClr val="0070C0"/>
              </a:solidFill>
              <a:cs typeface="Source Sans Pro Light"/>
              <a:sym typeface="Symbol" panose="05050102010706020507" pitchFamily="18" charset="2"/>
            </a:endParaRPr>
          </a:p>
          <a:p>
            <a:pPr marL="1840865" marR="5080" lvl="4" algn="just">
              <a:lnSpc>
                <a:spcPct val="130000"/>
              </a:lnSpc>
            </a:pPr>
            <a:r>
              <a:rPr lang="en-US" sz="3600" spc="-5" dirty="0">
                <a:cs typeface="Source Sans Pro Light"/>
                <a:sym typeface="Symbol" panose="05050102010706020507" pitchFamily="18" charset="2"/>
              </a:rPr>
              <a:t>n  =  Retrieve(Open);		</a:t>
            </a:r>
            <a:endParaRPr lang="en-US" sz="3600" spc="-5" dirty="0">
              <a:solidFill>
                <a:srgbClr val="0070C0"/>
              </a:solidFill>
              <a:cs typeface="Source Sans Pro Light"/>
              <a:sym typeface="Symbol" panose="05050102010706020507" pitchFamily="18" charset="2"/>
            </a:endParaRPr>
          </a:p>
          <a:p>
            <a:pPr marL="1840865" marR="5080" lvl="4" algn="just">
              <a:lnSpc>
                <a:spcPct val="130000"/>
              </a:lnSpc>
            </a:pPr>
            <a:r>
              <a:rPr lang="en-US" sz="3600" spc="-5" dirty="0">
                <a:cs typeface="Source Sans Pro Light"/>
                <a:sym typeface="Symbol" panose="05050102010706020507" pitchFamily="18" charset="2"/>
              </a:rPr>
              <a:t>If(n==g)  Return  TRUE;</a:t>
            </a:r>
            <a:endParaRPr lang="en-US" sz="3600" spc="-5" dirty="0">
              <a:solidFill>
                <a:srgbClr val="0070C0"/>
              </a:solidFill>
              <a:cs typeface="Source Sans Pro Light"/>
              <a:sym typeface="Symbol" panose="05050102010706020507" pitchFamily="18" charset="2"/>
            </a:endParaRPr>
          </a:p>
          <a:p>
            <a:pPr marL="1840865" marR="5080" lvl="4" algn="just">
              <a:lnSpc>
                <a:spcPct val="130000"/>
              </a:lnSpc>
            </a:pPr>
            <a:r>
              <a:rPr lang="en-US" sz="3600" spc="-5" dirty="0">
                <a:cs typeface="Source Sans Pro Light"/>
                <a:sym typeface="Symbol" panose="05050102010706020507" pitchFamily="18" charset="2"/>
              </a:rPr>
              <a:t>Open  =  Open    (n);	</a:t>
            </a:r>
            <a:endParaRPr lang="en-US" sz="3600" spc="-5" dirty="0">
              <a:solidFill>
                <a:srgbClr val="0070C0"/>
              </a:solidFill>
              <a:cs typeface="Source Sans Pro Light"/>
              <a:sym typeface="Symbol" panose="05050102010706020507" pitchFamily="18" charset="2"/>
            </a:endParaRPr>
          </a:p>
          <a:p>
            <a:pPr marL="1840865" marR="5080" lvl="4" algn="just">
              <a:lnSpc>
                <a:spcPct val="130000"/>
              </a:lnSpc>
            </a:pPr>
            <a:r>
              <a:rPr lang="en-US" sz="3600" spc="-5" dirty="0">
                <a:cs typeface="Source Sans Pro Light"/>
                <a:sym typeface="Symbol" panose="05050102010706020507" pitchFamily="18" charset="2"/>
              </a:rPr>
              <a:t>Close  =  Close    {n}</a:t>
            </a:r>
          </a:p>
          <a:p>
            <a:pPr marL="926465" marR="5080" lvl="2" algn="just">
              <a:lnSpc>
                <a:spcPct val="130000"/>
              </a:lnSpc>
            </a:pPr>
            <a:r>
              <a:rPr lang="en-US" sz="3600" spc="-5" dirty="0">
                <a:cs typeface="Source Sans Pro Light"/>
                <a:sym typeface="Symbol" panose="05050102010706020507" pitchFamily="18" charset="2"/>
              </a:rPr>
              <a:t>}</a:t>
            </a:r>
            <a:endParaRPr lang="en-US" sz="3600" spc="-5" dirty="0">
              <a:cs typeface="Source Sans Pro Light"/>
            </a:endParaRPr>
          </a:p>
          <a:p>
            <a:pPr marL="12065" marR="5080" algn="just">
              <a:lnSpc>
                <a:spcPct val="130000"/>
              </a:lnSpc>
            </a:pPr>
            <a:r>
              <a:rPr lang="en-US" sz="3600" spc="-5" dirty="0">
                <a:cs typeface="Source Sans Pro Light"/>
              </a:rPr>
              <a:t>End;</a:t>
            </a:r>
            <a:endParaRPr lang="vi-VN" sz="3600" spc="-5" dirty="0">
              <a:cs typeface="Source Sans Pro Light"/>
            </a:endParaRPr>
          </a:p>
        </p:txBody>
      </p:sp>
      <p:sp>
        <p:nvSpPr>
          <p:cNvPr id="7" name="object 20">
            <a:extLst>
              <a:ext uri="{FF2B5EF4-FFF2-40B4-BE49-F238E27FC236}">
                <a16:creationId xmlns:a16="http://schemas.microsoft.com/office/drawing/2014/main" id="{E8C030D6-AE59-BB22-0E57-772D3895E3CD}"/>
              </a:ext>
            </a:extLst>
          </p:cNvPr>
          <p:cNvSpPr txBox="1"/>
          <p:nvPr/>
        </p:nvSpPr>
        <p:spPr>
          <a:xfrm>
            <a:off x="5999956" y="9287450"/>
            <a:ext cx="12360310" cy="81483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algn="r">
              <a:lnSpc>
                <a:spcPct val="130000"/>
              </a:lnSpc>
            </a:pPr>
            <a:r>
              <a:rPr lang="en-US" sz="4400" i="1" spc="-5" dirty="0">
                <a:solidFill>
                  <a:srgbClr val="0070C0"/>
                </a:solidFill>
                <a:cs typeface="Source Sans Pro Light"/>
              </a:rPr>
              <a:t>A  </a:t>
            </a:r>
            <a:r>
              <a:rPr lang="en-US" sz="4400" i="1" spc="-5" dirty="0" err="1">
                <a:solidFill>
                  <a:srgbClr val="0070C0"/>
                </a:solidFill>
                <a:cs typeface="Source Sans Pro Light"/>
              </a:rPr>
              <a:t>là</a:t>
            </a:r>
            <a:r>
              <a:rPr lang="en-US" sz="4400" i="1" spc="-5" dirty="0">
                <a:solidFill>
                  <a:srgbClr val="0070C0"/>
                </a:solidFill>
                <a:cs typeface="Source Sans Pro Light"/>
              </a:rPr>
              <a:t>  </a:t>
            </a:r>
            <a:r>
              <a:rPr lang="en-US" sz="4400" i="1" spc="-5" dirty="0" err="1">
                <a:solidFill>
                  <a:srgbClr val="0070C0"/>
                </a:solidFill>
                <a:cs typeface="Source Sans Pro Light"/>
              </a:rPr>
              <a:t>đỉnh</a:t>
            </a:r>
            <a:r>
              <a:rPr lang="en-US" sz="4400" i="1" spc="-5" dirty="0">
                <a:solidFill>
                  <a:srgbClr val="0070C0"/>
                </a:solidFill>
                <a:cs typeface="Source Sans Pro Light"/>
              </a:rPr>
              <a:t>  </a:t>
            </a:r>
            <a:r>
              <a:rPr lang="en-US" sz="4400" i="1" spc="-5" dirty="0" err="1">
                <a:solidFill>
                  <a:srgbClr val="0070C0"/>
                </a:solidFill>
                <a:cs typeface="Source Sans Pro Light"/>
              </a:rPr>
              <a:t>bắt</a:t>
            </a:r>
            <a:r>
              <a:rPr lang="en-US" sz="4400" i="1" spc="-5" dirty="0">
                <a:solidFill>
                  <a:srgbClr val="0070C0"/>
                </a:solidFill>
                <a:cs typeface="Source Sans Pro Light"/>
              </a:rPr>
              <a:t>  </a:t>
            </a:r>
            <a:r>
              <a:rPr lang="en-US" sz="4400" i="1" spc="-5" dirty="0" err="1">
                <a:solidFill>
                  <a:srgbClr val="0070C0"/>
                </a:solidFill>
                <a:cs typeface="Source Sans Pro Light"/>
              </a:rPr>
              <a:t>đầu</a:t>
            </a:r>
            <a:r>
              <a:rPr lang="en-US" sz="4400" i="1" spc="-5" dirty="0">
                <a:solidFill>
                  <a:srgbClr val="0070C0"/>
                </a:solidFill>
                <a:cs typeface="Source Sans Pro Light"/>
              </a:rPr>
              <a:t>		G  </a:t>
            </a:r>
            <a:r>
              <a:rPr lang="en-US" sz="4400" i="1" spc="-5" dirty="0" err="1">
                <a:solidFill>
                  <a:srgbClr val="0070C0"/>
                </a:solidFill>
                <a:cs typeface="Source Sans Pro Light"/>
              </a:rPr>
              <a:t>là</a:t>
            </a:r>
            <a:r>
              <a:rPr lang="en-US" sz="4400" i="1" spc="-5" dirty="0">
                <a:solidFill>
                  <a:srgbClr val="0070C0"/>
                </a:solidFill>
                <a:cs typeface="Source Sans Pro Light"/>
              </a:rPr>
              <a:t>  </a:t>
            </a:r>
            <a:r>
              <a:rPr lang="en-US" sz="4400" i="1" spc="-5" dirty="0" err="1">
                <a:solidFill>
                  <a:srgbClr val="0070C0"/>
                </a:solidFill>
                <a:cs typeface="Source Sans Pro Light"/>
              </a:rPr>
              <a:t>đỉnh</a:t>
            </a:r>
            <a:r>
              <a:rPr lang="en-US" sz="4400" i="1" spc="-5" dirty="0">
                <a:solidFill>
                  <a:srgbClr val="0070C0"/>
                </a:solidFill>
                <a:cs typeface="Source Sans Pro Light"/>
              </a:rPr>
              <a:t>  </a:t>
            </a:r>
            <a:r>
              <a:rPr lang="en-US" sz="4400" i="1" spc="-5" dirty="0" err="1">
                <a:solidFill>
                  <a:srgbClr val="0070C0"/>
                </a:solidFill>
                <a:cs typeface="Source Sans Pro Light"/>
              </a:rPr>
              <a:t>kết</a:t>
            </a:r>
            <a:r>
              <a:rPr lang="en-US" sz="4400" i="1" spc="-5" dirty="0">
                <a:solidFill>
                  <a:srgbClr val="0070C0"/>
                </a:solidFill>
                <a:cs typeface="Source Sans Pro Light"/>
              </a:rPr>
              <a:t>  </a:t>
            </a:r>
            <a:r>
              <a:rPr lang="en-US" sz="4400" i="1" spc="-5" dirty="0" err="1">
                <a:solidFill>
                  <a:srgbClr val="0070C0"/>
                </a:solidFill>
                <a:cs typeface="Source Sans Pro Light"/>
              </a:rPr>
              <a:t>thúc</a:t>
            </a:r>
            <a:endParaRPr lang="vi-VN" sz="4400" i="1" spc="-5" dirty="0">
              <a:solidFill>
                <a:srgbClr val="0070C0"/>
              </a:solidFill>
              <a:cs typeface="Source Sans Pro Light"/>
            </a:endParaRPr>
          </a:p>
        </p:txBody>
      </p:sp>
      <p:sp>
        <p:nvSpPr>
          <p:cNvPr id="11" name="object 20">
            <a:extLst>
              <a:ext uri="{FF2B5EF4-FFF2-40B4-BE49-F238E27FC236}">
                <a16:creationId xmlns:a16="http://schemas.microsoft.com/office/drawing/2014/main" id="{D67279FE-A978-3319-2E61-628FAC4A8DE6}"/>
              </a:ext>
            </a:extLst>
          </p:cNvPr>
          <p:cNvSpPr txBox="1"/>
          <p:nvPr/>
        </p:nvSpPr>
        <p:spPr>
          <a:xfrm>
            <a:off x="12324556" y="7866469"/>
            <a:ext cx="2342268" cy="81483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algn="ctr">
              <a:lnSpc>
                <a:spcPct val="130000"/>
              </a:lnSpc>
            </a:pPr>
            <a:r>
              <a:rPr lang="en-US" sz="4400" spc="-5" dirty="0" err="1">
                <a:solidFill>
                  <a:srgbClr val="0070C0"/>
                </a:solidFill>
                <a:cs typeface="Source Sans Pro Light"/>
              </a:rPr>
              <a:t>Ví</a:t>
            </a:r>
            <a:r>
              <a:rPr lang="en-US" sz="4400" spc="-5" dirty="0">
                <a:solidFill>
                  <a:srgbClr val="0070C0"/>
                </a:solidFill>
                <a:cs typeface="Source Sans Pro Light"/>
              </a:rPr>
              <a:t>  </a:t>
            </a:r>
            <a:r>
              <a:rPr lang="en-US" sz="4400" spc="-5" dirty="0" err="1">
                <a:solidFill>
                  <a:srgbClr val="0070C0"/>
                </a:solidFill>
                <a:cs typeface="Source Sans Pro Light"/>
              </a:rPr>
              <a:t>dụ</a:t>
            </a:r>
            <a:r>
              <a:rPr lang="en-US" sz="4400" spc="-5" dirty="0">
                <a:solidFill>
                  <a:srgbClr val="0070C0"/>
                </a:solidFill>
                <a:cs typeface="Source Sans Pro Light"/>
              </a:rPr>
              <a:t>  6</a:t>
            </a:r>
            <a:endParaRPr lang="vi-VN" sz="4400" i="1" spc="-5" dirty="0">
              <a:solidFill>
                <a:srgbClr val="0070C0"/>
              </a:solidFill>
              <a:cs typeface="Source Sans Pro Ligh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9E6D9E-E89D-487E-1076-8450C70F27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7576" y="2262017"/>
            <a:ext cx="9735380" cy="4998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88067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1" y="0"/>
            <a:ext cx="19010313" cy="1112119"/>
          </a:xfrm>
          <a:custGeom>
            <a:avLst/>
            <a:gdLst/>
            <a:ahLst/>
            <a:cxnLst/>
            <a:rect l="l" t="t" r="r" b="b"/>
            <a:pathLst>
              <a:path w="1892300" h="440055">
                <a:moveTo>
                  <a:pt x="0" y="439737"/>
                </a:moveTo>
                <a:lnTo>
                  <a:pt x="1892300" y="439737"/>
                </a:lnTo>
                <a:lnTo>
                  <a:pt x="1892300" y="0"/>
                </a:lnTo>
                <a:lnTo>
                  <a:pt x="0" y="0"/>
                </a:lnTo>
                <a:lnTo>
                  <a:pt x="0" y="439737"/>
                </a:lnTo>
                <a:close/>
              </a:path>
            </a:pathLst>
          </a:custGeom>
          <a:solidFill>
            <a:srgbClr val="009E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18356" y="317499"/>
            <a:ext cx="171450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vi-VN" sz="4400" spc="-10" dirty="0">
                <a:solidFill>
                  <a:srgbClr val="FFFFFF"/>
                </a:solidFill>
                <a:cs typeface="Source Sans Pro Light"/>
              </a:rPr>
              <a:t>Chương  2.  BÀI  TOÁN  VÀ  PHƯƠNG  PHÁP  TÌM  KIẾM  LỜI  GIẢI</a:t>
            </a:r>
            <a:endParaRPr lang="vi-VN" sz="4400" dirty="0">
              <a:cs typeface="Source Sans Pro Light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522CD6F9-FAAB-EBF2-2F61-7ECBAB9ACB1A}"/>
              </a:ext>
            </a:extLst>
          </p:cNvPr>
          <p:cNvSpPr/>
          <p:nvPr/>
        </p:nvSpPr>
        <p:spPr>
          <a:xfrm>
            <a:off x="-1" y="1124818"/>
            <a:ext cx="18572957" cy="1000863"/>
          </a:xfrm>
          <a:custGeom>
            <a:avLst/>
            <a:gdLst>
              <a:gd name="connsiteX0" fmla="*/ 0 w 19044896"/>
              <a:gd name="connsiteY0" fmla="*/ 0 h 814838"/>
              <a:gd name="connsiteX1" fmla="*/ 17382432 w 19044896"/>
              <a:gd name="connsiteY1" fmla="*/ 0 h 814838"/>
              <a:gd name="connsiteX2" fmla="*/ 18288000 w 19044896"/>
              <a:gd name="connsiteY2" fmla="*/ 0 h 814838"/>
              <a:gd name="connsiteX3" fmla="*/ 18726162 w 19044896"/>
              <a:gd name="connsiteY3" fmla="*/ 0 h 814838"/>
              <a:gd name="connsiteX4" fmla="*/ 19044896 w 19044896"/>
              <a:gd name="connsiteY4" fmla="*/ 407419 h 814838"/>
              <a:gd name="connsiteX5" fmla="*/ 18726162 w 19044896"/>
              <a:gd name="connsiteY5" fmla="*/ 814838 h 814838"/>
              <a:gd name="connsiteX6" fmla="*/ 18288000 w 19044896"/>
              <a:gd name="connsiteY6" fmla="*/ 814838 h 814838"/>
              <a:gd name="connsiteX7" fmla="*/ 17382432 w 19044896"/>
              <a:gd name="connsiteY7" fmla="*/ 814838 h 814838"/>
              <a:gd name="connsiteX8" fmla="*/ 0 w 19044896"/>
              <a:gd name="connsiteY8" fmla="*/ 814838 h 814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044896" h="814838">
                <a:moveTo>
                  <a:pt x="0" y="0"/>
                </a:moveTo>
                <a:lnTo>
                  <a:pt x="17382432" y="0"/>
                </a:lnTo>
                <a:lnTo>
                  <a:pt x="18288000" y="0"/>
                </a:lnTo>
                <a:lnTo>
                  <a:pt x="18726162" y="0"/>
                </a:lnTo>
                <a:cubicBezTo>
                  <a:pt x="18902178" y="0"/>
                  <a:pt x="19044896" y="182396"/>
                  <a:pt x="19044896" y="407419"/>
                </a:cubicBezTo>
                <a:cubicBezTo>
                  <a:pt x="19044896" y="632443"/>
                  <a:pt x="18902178" y="814838"/>
                  <a:pt x="18726162" y="814838"/>
                </a:cubicBezTo>
                <a:lnTo>
                  <a:pt x="18288000" y="814838"/>
                </a:lnTo>
                <a:lnTo>
                  <a:pt x="17382432" y="814838"/>
                </a:lnTo>
                <a:lnTo>
                  <a:pt x="0" y="814838"/>
                </a:lnTo>
                <a:close/>
              </a:path>
            </a:pathLst>
          </a:custGeom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object 20">
            <a:extLst>
              <a:ext uri="{FF2B5EF4-FFF2-40B4-BE49-F238E27FC236}">
                <a16:creationId xmlns:a16="http://schemas.microsoft.com/office/drawing/2014/main" id="{741827C7-EE84-B4FC-9E5C-303839CC7A00}"/>
              </a:ext>
            </a:extLst>
          </p:cNvPr>
          <p:cNvSpPr txBox="1"/>
          <p:nvPr/>
        </p:nvSpPr>
        <p:spPr>
          <a:xfrm>
            <a:off x="757564" y="1179062"/>
            <a:ext cx="17205792" cy="81483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83565" marR="5080" indent="-571500" algn="just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en-US" sz="4400" spc="-5" dirty="0" err="1">
                <a:cs typeface="Source Sans Pro Light"/>
              </a:rPr>
              <a:t>Tìm</a:t>
            </a:r>
            <a:r>
              <a:rPr lang="en-US" sz="4400" spc="-5" dirty="0">
                <a:cs typeface="Source Sans Pro Light"/>
              </a:rPr>
              <a:t>  </a:t>
            </a:r>
            <a:r>
              <a:rPr lang="en-US" sz="4400" spc="-5" dirty="0" err="1">
                <a:cs typeface="Source Sans Pro Light"/>
              </a:rPr>
              <a:t>kiếm</a:t>
            </a:r>
            <a:r>
              <a:rPr lang="en-US" sz="4400" spc="-5" dirty="0">
                <a:cs typeface="Source Sans Pro Light"/>
              </a:rPr>
              <a:t>  </a:t>
            </a:r>
            <a:r>
              <a:rPr lang="en-US" sz="4400" spc="-5" dirty="0" err="1">
                <a:cs typeface="Source Sans Pro Light"/>
              </a:rPr>
              <a:t>theo</a:t>
            </a:r>
            <a:r>
              <a:rPr lang="en-US" sz="4400" spc="-5" dirty="0">
                <a:cs typeface="Source Sans Pro Light"/>
              </a:rPr>
              <a:t>  </a:t>
            </a:r>
            <a:r>
              <a:rPr lang="en-US" sz="4400" spc="-5" dirty="0" err="1">
                <a:cs typeface="Source Sans Pro Light"/>
              </a:rPr>
              <a:t>chiều</a:t>
            </a:r>
            <a:r>
              <a:rPr lang="en-US" sz="4400" spc="-5" dirty="0">
                <a:cs typeface="Source Sans Pro Light"/>
              </a:rPr>
              <a:t>  </a:t>
            </a:r>
            <a:r>
              <a:rPr lang="en-US" sz="4400" spc="-5" dirty="0" err="1">
                <a:cs typeface="Source Sans Pro Light"/>
              </a:rPr>
              <a:t>sâu</a:t>
            </a:r>
            <a:r>
              <a:rPr lang="en-US" sz="4400" spc="-5" dirty="0">
                <a:cs typeface="Source Sans Pro Light"/>
              </a:rPr>
              <a:t>  (Depth  First  Search)</a:t>
            </a:r>
            <a:endParaRPr lang="vi-VN" sz="4400" spc="-5" dirty="0">
              <a:cs typeface="Source Sans Pro Light"/>
            </a:endParaRPr>
          </a:p>
        </p:txBody>
      </p:sp>
      <p:graphicFrame>
        <p:nvGraphicFramePr>
          <p:cNvPr id="5" name="Table 8">
            <a:extLst>
              <a:ext uri="{FF2B5EF4-FFF2-40B4-BE49-F238E27FC236}">
                <a16:creationId xmlns:a16="http://schemas.microsoft.com/office/drawing/2014/main" id="{0D0F6E34-FADE-A5E7-6733-BBFDCD418F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5372198"/>
              </p:ext>
            </p:extLst>
          </p:nvPr>
        </p:nvGraphicFramePr>
        <p:xfrm>
          <a:off x="809398" y="2146301"/>
          <a:ext cx="11049000" cy="85470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4358">
                  <a:extLst>
                    <a:ext uri="{9D8B030D-6E8A-4147-A177-3AD203B41FA5}">
                      <a16:colId xmlns:a16="http://schemas.microsoft.com/office/drawing/2014/main" val="189654011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400002656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332802750"/>
                    </a:ext>
                  </a:extLst>
                </a:gridCol>
                <a:gridCol w="2343944">
                  <a:extLst>
                    <a:ext uri="{9D8B030D-6E8A-4147-A177-3AD203B41FA5}">
                      <a16:colId xmlns:a16="http://schemas.microsoft.com/office/drawing/2014/main" val="4038638008"/>
                    </a:ext>
                  </a:extLst>
                </a:gridCol>
                <a:gridCol w="3819298">
                  <a:extLst>
                    <a:ext uri="{9D8B030D-6E8A-4147-A177-3AD203B41FA5}">
                      <a16:colId xmlns:a16="http://schemas.microsoft.com/office/drawing/2014/main" val="1301903536"/>
                    </a:ext>
                  </a:extLst>
                </a:gridCol>
              </a:tblGrid>
              <a:tr h="657469">
                <a:tc>
                  <a:txBody>
                    <a:bodyPr/>
                    <a:lstStyle/>
                    <a:p>
                      <a:r>
                        <a:rPr lang="en-US" b="0" dirty="0" err="1"/>
                        <a:t>Bước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n 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b="0" spc="-5">
                          <a:cs typeface="Source Sans Pro Light"/>
                          <a:sym typeface="Symbol" panose="05050102010706020507" pitchFamily="18" charset="2"/>
                        </a:rPr>
                        <a:t>(n)</a:t>
                      </a:r>
                      <a:endParaRPr lang="en-US" b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/>
                        <a:t>Open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/>
                        <a:t>Close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2604453"/>
                  </a:ext>
                </a:extLst>
              </a:tr>
              <a:tr h="657469">
                <a:tc>
                  <a:txBody>
                    <a:bodyPr/>
                    <a:lstStyle/>
                    <a:p>
                      <a:r>
                        <a:rPr lang="en-US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{A}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spc="-5">
                          <a:cs typeface="Source Sans Pro Light"/>
                          <a:sym typeface="Symbol" panose="05050102010706020507" pitchFamily="18" charset="2"/>
                        </a:rPr>
                        <a:t>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718537"/>
                  </a:ext>
                </a:extLst>
              </a:tr>
              <a:tr h="657469">
                <a:tc>
                  <a:txBody>
                    <a:bodyPr/>
                    <a:lstStyle/>
                    <a:p>
                      <a:r>
                        <a:rPr lang="en-U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highlight>
                            <a:srgbClr val="FFFF00"/>
                          </a:highlight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{B,C,D}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{B,C,D}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{A}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9380560"/>
                  </a:ext>
                </a:extLst>
              </a:tr>
              <a:tr h="657469">
                <a:tc>
                  <a:txBody>
                    <a:bodyPr/>
                    <a:lstStyle/>
                    <a:p>
                      <a:r>
                        <a:rPr lang="en-US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{H,I}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{H,I,C,D}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{A,B}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6249280"/>
                  </a:ext>
                </a:extLst>
              </a:tr>
              <a:tr h="657469">
                <a:tc>
                  <a:txBody>
                    <a:bodyPr/>
                    <a:lstStyle/>
                    <a:p>
                      <a:r>
                        <a:rPr lang="en-US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spc="-5">
                          <a:cs typeface="Source Sans Pro Light"/>
                          <a:sym typeface="Symbol" panose="05050102010706020507" pitchFamily="18" charset="2"/>
                        </a:rPr>
                        <a:t>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{I,C,D}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{A,B,H}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6210152"/>
                  </a:ext>
                </a:extLst>
              </a:tr>
              <a:tr h="657469">
                <a:tc>
                  <a:txBody>
                    <a:bodyPr/>
                    <a:lstStyle/>
                    <a:p>
                      <a:r>
                        <a:rPr lang="en-US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spc="-5">
                          <a:cs typeface="Source Sans Pro Light"/>
                          <a:sym typeface="Symbol" panose="05050102010706020507" pitchFamily="18" charset="2"/>
                        </a:rPr>
                        <a:t></a:t>
                      </a:r>
                      <a:endParaRPr lang="en-US" sz="2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{C,D}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{A,B,H,I}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2456991"/>
                  </a:ext>
                </a:extLst>
              </a:tr>
              <a:tr h="657469">
                <a:tc>
                  <a:txBody>
                    <a:bodyPr/>
                    <a:lstStyle/>
                    <a:p>
                      <a:r>
                        <a:rPr lang="en-US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spc="-5">
                          <a:cs typeface="Source Sans Pro Light"/>
                          <a:sym typeface="Symbol" panose="05050102010706020507" pitchFamily="18" charset="2"/>
                        </a:rPr>
                        <a:t>{E,F}</a:t>
                      </a:r>
                      <a:endParaRPr lang="en-US" sz="2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{E,F,D}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{A,B,H,I,C}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6928020"/>
                  </a:ext>
                </a:extLst>
              </a:tr>
              <a:tr h="657469">
                <a:tc>
                  <a:txBody>
                    <a:bodyPr/>
                    <a:lstStyle/>
                    <a:p>
                      <a:r>
                        <a:rPr lang="en-US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spc="-5">
                          <a:cs typeface="Source Sans Pro Light"/>
                          <a:sym typeface="Symbol" panose="05050102010706020507" pitchFamily="18" charset="2"/>
                        </a:rPr>
                        <a:t>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{F,D}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{A,B,H,I,C,E}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7635729"/>
                  </a:ext>
                </a:extLst>
              </a:tr>
              <a:tr h="657469">
                <a:tc>
                  <a:txBody>
                    <a:bodyPr/>
                    <a:lstStyle/>
                    <a:p>
                      <a:r>
                        <a:rPr lang="en-US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spc="-5">
                          <a:sym typeface="Symbol" panose="05050102010706020507" pitchFamily="18" charset="2"/>
                        </a:rPr>
                        <a:t>{J,K}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{J,K,D}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{A,B,H,  I,C,E,F}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8153950"/>
                  </a:ext>
                </a:extLst>
              </a:tr>
              <a:tr h="657469">
                <a:tc>
                  <a:txBody>
                    <a:bodyPr/>
                    <a:lstStyle/>
                    <a:p>
                      <a:r>
                        <a:rPr lang="en-US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J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spc="-5">
                          <a:cs typeface="Source Sans Pro Light"/>
                          <a:sym typeface="Symbol" panose="05050102010706020507" pitchFamily="18" charset="2"/>
                        </a:rPr>
                        <a:t>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{K,D}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{A,B,H,I,C,E,F,J}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0476011"/>
                  </a:ext>
                </a:extLst>
              </a:tr>
              <a:tr h="657469">
                <a:tc>
                  <a:txBody>
                    <a:bodyPr/>
                    <a:lstStyle/>
                    <a:p>
                      <a:r>
                        <a:rPr lang="en-US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42573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spc="-5">
                          <a:cs typeface="Source Sans Pro Light"/>
                          <a:sym typeface="Symbol" panose="05050102010706020507" pitchFamily="18" charset="2"/>
                        </a:rPr>
                        <a:t>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{D}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{A,B,H,I,C,E,F,J,K}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3300830"/>
                  </a:ext>
                </a:extLst>
              </a:tr>
              <a:tr h="657469">
                <a:tc>
                  <a:txBody>
                    <a:bodyPr/>
                    <a:lstStyle/>
                    <a:p>
                      <a:r>
                        <a:rPr lang="en-US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highlight>
                            <a:srgbClr val="FFFF00"/>
                          </a:highlight>
                        </a:rPr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42573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{G}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{G}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{A,B,H,I,C,E,F,J,K,G}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0314648"/>
                  </a:ext>
                </a:extLst>
              </a:tr>
              <a:tr h="657469">
                <a:tc>
                  <a:txBody>
                    <a:bodyPr/>
                    <a:lstStyle/>
                    <a:p>
                      <a:r>
                        <a:rPr lang="en-US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highlight>
                            <a:srgbClr val="FFFF00"/>
                          </a:highlight>
                        </a:rPr>
                        <a:t>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42573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1145431"/>
                  </a:ext>
                </a:extLst>
              </a:tr>
            </a:tbl>
          </a:graphicData>
        </a:graphic>
      </p:graphicFrame>
      <p:sp>
        <p:nvSpPr>
          <p:cNvPr id="9" name="object 20">
            <a:extLst>
              <a:ext uri="{FF2B5EF4-FFF2-40B4-BE49-F238E27FC236}">
                <a16:creationId xmlns:a16="http://schemas.microsoft.com/office/drawing/2014/main" id="{89027329-4C23-6763-7F95-F595F9D943F3}"/>
              </a:ext>
            </a:extLst>
          </p:cNvPr>
          <p:cNvSpPr txBox="1"/>
          <p:nvPr/>
        </p:nvSpPr>
        <p:spPr>
          <a:xfrm>
            <a:off x="11858398" y="9824650"/>
            <a:ext cx="7151914" cy="814838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0" tIns="12700" rIns="0" bIns="0" rtlCol="0">
            <a:spAutoFit/>
          </a:bodyPr>
          <a:lstStyle/>
          <a:p>
            <a:pPr marL="583565" marR="5080" indent="-571500" algn="just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en-US" sz="4400" spc="-5" dirty="0">
                <a:solidFill>
                  <a:schemeClr val="bg1"/>
                </a:solidFill>
                <a:cs typeface="Source Sans Pro Light"/>
              </a:rPr>
              <a:t>A  </a:t>
            </a:r>
            <a:r>
              <a:rPr lang="en-US" sz="4400" spc="-5" dirty="0">
                <a:solidFill>
                  <a:schemeClr val="bg1"/>
                </a:solidFill>
                <a:cs typeface="Source Sans Pro Light"/>
                <a:sym typeface="Wingdings" panose="05000000000000000000" pitchFamily="2" charset="2"/>
              </a:rPr>
              <a:t>  D  G</a:t>
            </a:r>
            <a:endParaRPr lang="vi-VN" sz="4400" spc="-5" dirty="0">
              <a:solidFill>
                <a:schemeClr val="bg1"/>
              </a:solidFill>
              <a:cs typeface="Source Sans Pro Ligh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9EB71F-3812-1C02-9173-91F9EDFEE6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19560" y="2193849"/>
            <a:ext cx="6453396" cy="331328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7C4E9D6-C0CD-D1E0-E139-D28E5B7CA0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67556" y="4730835"/>
            <a:ext cx="5105400" cy="4837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51713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1" y="0"/>
            <a:ext cx="19010313" cy="1112119"/>
          </a:xfrm>
          <a:custGeom>
            <a:avLst/>
            <a:gdLst/>
            <a:ahLst/>
            <a:cxnLst/>
            <a:rect l="l" t="t" r="r" b="b"/>
            <a:pathLst>
              <a:path w="1892300" h="440055">
                <a:moveTo>
                  <a:pt x="0" y="439737"/>
                </a:moveTo>
                <a:lnTo>
                  <a:pt x="1892300" y="439737"/>
                </a:lnTo>
                <a:lnTo>
                  <a:pt x="1892300" y="0"/>
                </a:lnTo>
                <a:lnTo>
                  <a:pt x="0" y="0"/>
                </a:lnTo>
                <a:lnTo>
                  <a:pt x="0" y="439737"/>
                </a:lnTo>
                <a:close/>
              </a:path>
            </a:pathLst>
          </a:custGeom>
          <a:solidFill>
            <a:srgbClr val="009E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18356" y="317499"/>
            <a:ext cx="171450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vi-VN" sz="4400" spc="-10" dirty="0">
                <a:solidFill>
                  <a:srgbClr val="FFFFFF"/>
                </a:solidFill>
                <a:cs typeface="Source Sans Pro Light"/>
              </a:rPr>
              <a:t>Chương  2.  BÀI  TOÁN  VÀ  PHƯƠNG  PHÁP  TÌM  KIẾM  LỜI  GIẢI</a:t>
            </a:r>
            <a:endParaRPr lang="vi-VN" sz="4400" dirty="0">
              <a:cs typeface="Source Sans Pro Light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522CD6F9-FAAB-EBF2-2F61-7ECBAB9ACB1A}"/>
              </a:ext>
            </a:extLst>
          </p:cNvPr>
          <p:cNvSpPr/>
          <p:nvPr/>
        </p:nvSpPr>
        <p:spPr>
          <a:xfrm>
            <a:off x="-1" y="1124818"/>
            <a:ext cx="18572957" cy="1000863"/>
          </a:xfrm>
          <a:custGeom>
            <a:avLst/>
            <a:gdLst>
              <a:gd name="connsiteX0" fmla="*/ 0 w 19044896"/>
              <a:gd name="connsiteY0" fmla="*/ 0 h 814838"/>
              <a:gd name="connsiteX1" fmla="*/ 17382432 w 19044896"/>
              <a:gd name="connsiteY1" fmla="*/ 0 h 814838"/>
              <a:gd name="connsiteX2" fmla="*/ 18288000 w 19044896"/>
              <a:gd name="connsiteY2" fmla="*/ 0 h 814838"/>
              <a:gd name="connsiteX3" fmla="*/ 18726162 w 19044896"/>
              <a:gd name="connsiteY3" fmla="*/ 0 h 814838"/>
              <a:gd name="connsiteX4" fmla="*/ 19044896 w 19044896"/>
              <a:gd name="connsiteY4" fmla="*/ 407419 h 814838"/>
              <a:gd name="connsiteX5" fmla="*/ 18726162 w 19044896"/>
              <a:gd name="connsiteY5" fmla="*/ 814838 h 814838"/>
              <a:gd name="connsiteX6" fmla="*/ 18288000 w 19044896"/>
              <a:gd name="connsiteY6" fmla="*/ 814838 h 814838"/>
              <a:gd name="connsiteX7" fmla="*/ 17382432 w 19044896"/>
              <a:gd name="connsiteY7" fmla="*/ 814838 h 814838"/>
              <a:gd name="connsiteX8" fmla="*/ 0 w 19044896"/>
              <a:gd name="connsiteY8" fmla="*/ 814838 h 814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044896" h="814838">
                <a:moveTo>
                  <a:pt x="0" y="0"/>
                </a:moveTo>
                <a:lnTo>
                  <a:pt x="17382432" y="0"/>
                </a:lnTo>
                <a:lnTo>
                  <a:pt x="18288000" y="0"/>
                </a:lnTo>
                <a:lnTo>
                  <a:pt x="18726162" y="0"/>
                </a:lnTo>
                <a:cubicBezTo>
                  <a:pt x="18902178" y="0"/>
                  <a:pt x="19044896" y="182396"/>
                  <a:pt x="19044896" y="407419"/>
                </a:cubicBezTo>
                <a:cubicBezTo>
                  <a:pt x="19044896" y="632443"/>
                  <a:pt x="18902178" y="814838"/>
                  <a:pt x="18726162" y="814838"/>
                </a:cubicBezTo>
                <a:lnTo>
                  <a:pt x="18288000" y="814838"/>
                </a:lnTo>
                <a:lnTo>
                  <a:pt x="17382432" y="814838"/>
                </a:lnTo>
                <a:lnTo>
                  <a:pt x="0" y="814838"/>
                </a:lnTo>
                <a:close/>
              </a:path>
            </a:pathLst>
          </a:custGeom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object 20">
            <a:extLst>
              <a:ext uri="{FF2B5EF4-FFF2-40B4-BE49-F238E27FC236}">
                <a16:creationId xmlns:a16="http://schemas.microsoft.com/office/drawing/2014/main" id="{741827C7-EE84-B4FC-9E5C-303839CC7A00}"/>
              </a:ext>
            </a:extLst>
          </p:cNvPr>
          <p:cNvSpPr txBox="1"/>
          <p:nvPr/>
        </p:nvSpPr>
        <p:spPr>
          <a:xfrm>
            <a:off x="757564" y="1179062"/>
            <a:ext cx="8442792" cy="81483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83565" marR="5080" indent="-571500" algn="just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en-US" sz="4400" spc="-5">
                <a:cs typeface="Source Sans Pro Light"/>
              </a:rPr>
              <a:t>BFS</a:t>
            </a:r>
            <a:endParaRPr lang="vi-VN" sz="4400" spc="-5">
              <a:cs typeface="Source Sans Pro Light"/>
            </a:endParaRPr>
          </a:p>
        </p:txBody>
      </p:sp>
      <p:sp>
        <p:nvSpPr>
          <p:cNvPr id="3" name="object 20">
            <a:extLst>
              <a:ext uri="{FF2B5EF4-FFF2-40B4-BE49-F238E27FC236}">
                <a16:creationId xmlns:a16="http://schemas.microsoft.com/office/drawing/2014/main" id="{726A4428-B74E-F0DC-6D3E-DFECA9C8E528}"/>
              </a:ext>
            </a:extLst>
          </p:cNvPr>
          <p:cNvSpPr txBox="1"/>
          <p:nvPr/>
        </p:nvSpPr>
        <p:spPr>
          <a:xfrm>
            <a:off x="9688959" y="1171512"/>
            <a:ext cx="8442792" cy="81483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83565" marR="5080" indent="-571500" algn="just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en-US" sz="4400" spc="-5">
                <a:cs typeface="Source Sans Pro Light"/>
              </a:rPr>
              <a:t>DFS</a:t>
            </a:r>
            <a:endParaRPr lang="vi-VN" sz="4400" spc="-5">
              <a:cs typeface="Source Sans Pro Light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9F7A13C-5882-10E9-96DE-1DFF4F5732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3189" y="2603500"/>
            <a:ext cx="5487166" cy="508706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DE1507D-0DC8-D6BC-1245-EACBE0288F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09" y="2328543"/>
            <a:ext cx="5649113" cy="431542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036ED89-C566-E86C-795E-76264BFF5064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1399" y="5609438"/>
            <a:ext cx="5435121" cy="497484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9A8D6D6-233C-E3F5-9B4B-A6F72D5EEB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69892" y="2360141"/>
            <a:ext cx="4086795" cy="4772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85094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1" y="0"/>
            <a:ext cx="19010313" cy="1112119"/>
          </a:xfrm>
          <a:custGeom>
            <a:avLst/>
            <a:gdLst/>
            <a:ahLst/>
            <a:cxnLst/>
            <a:rect l="l" t="t" r="r" b="b"/>
            <a:pathLst>
              <a:path w="1892300" h="440055">
                <a:moveTo>
                  <a:pt x="0" y="439737"/>
                </a:moveTo>
                <a:lnTo>
                  <a:pt x="1892300" y="439737"/>
                </a:lnTo>
                <a:lnTo>
                  <a:pt x="1892300" y="0"/>
                </a:lnTo>
                <a:lnTo>
                  <a:pt x="0" y="0"/>
                </a:lnTo>
                <a:lnTo>
                  <a:pt x="0" y="439737"/>
                </a:lnTo>
                <a:close/>
              </a:path>
            </a:pathLst>
          </a:custGeom>
          <a:solidFill>
            <a:srgbClr val="009E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18356" y="317499"/>
            <a:ext cx="171450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vi-VN" sz="4400" spc="-10" dirty="0">
                <a:solidFill>
                  <a:srgbClr val="FFFFFF"/>
                </a:solidFill>
                <a:cs typeface="Source Sans Pro Light"/>
              </a:rPr>
              <a:t>Chương  2.  BÀI  TOÁN  VÀ  PHƯƠNG  PHÁP  TÌM  KIẾM  LỜI  GIẢI</a:t>
            </a:r>
            <a:endParaRPr lang="vi-VN" sz="4400" dirty="0">
              <a:cs typeface="Source Sans Pro Light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522CD6F9-FAAB-EBF2-2F61-7ECBAB9ACB1A}"/>
              </a:ext>
            </a:extLst>
          </p:cNvPr>
          <p:cNvSpPr/>
          <p:nvPr/>
        </p:nvSpPr>
        <p:spPr>
          <a:xfrm>
            <a:off x="-1" y="1124818"/>
            <a:ext cx="18572957" cy="1000863"/>
          </a:xfrm>
          <a:custGeom>
            <a:avLst/>
            <a:gdLst>
              <a:gd name="connsiteX0" fmla="*/ 0 w 19044896"/>
              <a:gd name="connsiteY0" fmla="*/ 0 h 814838"/>
              <a:gd name="connsiteX1" fmla="*/ 17382432 w 19044896"/>
              <a:gd name="connsiteY1" fmla="*/ 0 h 814838"/>
              <a:gd name="connsiteX2" fmla="*/ 18288000 w 19044896"/>
              <a:gd name="connsiteY2" fmla="*/ 0 h 814838"/>
              <a:gd name="connsiteX3" fmla="*/ 18726162 w 19044896"/>
              <a:gd name="connsiteY3" fmla="*/ 0 h 814838"/>
              <a:gd name="connsiteX4" fmla="*/ 19044896 w 19044896"/>
              <a:gd name="connsiteY4" fmla="*/ 407419 h 814838"/>
              <a:gd name="connsiteX5" fmla="*/ 18726162 w 19044896"/>
              <a:gd name="connsiteY5" fmla="*/ 814838 h 814838"/>
              <a:gd name="connsiteX6" fmla="*/ 18288000 w 19044896"/>
              <a:gd name="connsiteY6" fmla="*/ 814838 h 814838"/>
              <a:gd name="connsiteX7" fmla="*/ 17382432 w 19044896"/>
              <a:gd name="connsiteY7" fmla="*/ 814838 h 814838"/>
              <a:gd name="connsiteX8" fmla="*/ 0 w 19044896"/>
              <a:gd name="connsiteY8" fmla="*/ 814838 h 814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044896" h="814838">
                <a:moveTo>
                  <a:pt x="0" y="0"/>
                </a:moveTo>
                <a:lnTo>
                  <a:pt x="17382432" y="0"/>
                </a:lnTo>
                <a:lnTo>
                  <a:pt x="18288000" y="0"/>
                </a:lnTo>
                <a:lnTo>
                  <a:pt x="18726162" y="0"/>
                </a:lnTo>
                <a:cubicBezTo>
                  <a:pt x="18902178" y="0"/>
                  <a:pt x="19044896" y="182396"/>
                  <a:pt x="19044896" y="407419"/>
                </a:cubicBezTo>
                <a:cubicBezTo>
                  <a:pt x="19044896" y="632443"/>
                  <a:pt x="18902178" y="814838"/>
                  <a:pt x="18726162" y="814838"/>
                </a:cubicBezTo>
                <a:lnTo>
                  <a:pt x="18288000" y="814838"/>
                </a:lnTo>
                <a:lnTo>
                  <a:pt x="17382432" y="814838"/>
                </a:lnTo>
                <a:lnTo>
                  <a:pt x="0" y="814838"/>
                </a:lnTo>
                <a:close/>
              </a:path>
            </a:pathLst>
          </a:custGeom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object 20">
            <a:extLst>
              <a:ext uri="{FF2B5EF4-FFF2-40B4-BE49-F238E27FC236}">
                <a16:creationId xmlns:a16="http://schemas.microsoft.com/office/drawing/2014/main" id="{741827C7-EE84-B4FC-9E5C-303839CC7A00}"/>
              </a:ext>
            </a:extLst>
          </p:cNvPr>
          <p:cNvSpPr txBox="1"/>
          <p:nvPr/>
        </p:nvSpPr>
        <p:spPr>
          <a:xfrm>
            <a:off x="757564" y="1179062"/>
            <a:ext cx="8442792" cy="81483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83565" marR="5080" indent="-571500" algn="just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en-US" sz="4400" spc="-5">
                <a:cs typeface="Source Sans Pro Light"/>
              </a:rPr>
              <a:t>BFS</a:t>
            </a:r>
            <a:endParaRPr lang="vi-VN" sz="4400" spc="-5">
              <a:cs typeface="Source Sans Pro Light"/>
            </a:endParaRPr>
          </a:p>
        </p:txBody>
      </p:sp>
      <p:sp>
        <p:nvSpPr>
          <p:cNvPr id="10" name="object 20">
            <a:extLst>
              <a:ext uri="{FF2B5EF4-FFF2-40B4-BE49-F238E27FC236}">
                <a16:creationId xmlns:a16="http://schemas.microsoft.com/office/drawing/2014/main" id="{6F33E8AA-DC87-6B1F-8064-DAE7E9EB3D17}"/>
              </a:ext>
            </a:extLst>
          </p:cNvPr>
          <p:cNvSpPr txBox="1"/>
          <p:nvPr/>
        </p:nvSpPr>
        <p:spPr>
          <a:xfrm>
            <a:off x="757564" y="2179925"/>
            <a:ext cx="8747592" cy="28296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83565" marR="5080" indent="-571500" algn="just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en-US" sz="3600" spc="-5" dirty="0">
                <a:cs typeface="Source Sans Pro Light"/>
              </a:rPr>
              <a:t>OPEN  </a:t>
            </a:r>
            <a:r>
              <a:rPr lang="en-US" sz="3600" spc="-5" dirty="0" err="1">
                <a:cs typeface="Source Sans Pro Light"/>
              </a:rPr>
              <a:t>được</a:t>
            </a:r>
            <a:r>
              <a:rPr lang="en-US" sz="3600" spc="-5" dirty="0">
                <a:cs typeface="Source Sans Pro Light"/>
              </a:rPr>
              <a:t>  </a:t>
            </a:r>
            <a:r>
              <a:rPr lang="en-US" sz="3600" spc="-5" dirty="0" err="1">
                <a:cs typeface="Source Sans Pro Light"/>
              </a:rPr>
              <a:t>tổ</a:t>
            </a:r>
            <a:r>
              <a:rPr lang="en-US" sz="3600" spc="-5" dirty="0">
                <a:cs typeface="Source Sans Pro Light"/>
              </a:rPr>
              <a:t>  </a:t>
            </a:r>
            <a:r>
              <a:rPr lang="en-US" sz="3600" spc="-5" dirty="0" err="1">
                <a:cs typeface="Source Sans Pro Light"/>
              </a:rPr>
              <a:t>chức</a:t>
            </a:r>
            <a:r>
              <a:rPr lang="en-US" sz="3600" spc="-5" dirty="0">
                <a:cs typeface="Source Sans Pro Light"/>
              </a:rPr>
              <a:t>  </a:t>
            </a:r>
            <a:r>
              <a:rPr lang="en-US" sz="3600" spc="-5" dirty="0" err="1">
                <a:cs typeface="Source Sans Pro Light"/>
              </a:rPr>
              <a:t>dạng</a:t>
            </a:r>
            <a:r>
              <a:rPr lang="en-US" sz="3600" spc="-5" dirty="0">
                <a:cs typeface="Source Sans Pro Light"/>
              </a:rPr>
              <a:t>  LIFO</a:t>
            </a:r>
          </a:p>
          <a:p>
            <a:pPr marL="583565" marR="5080" indent="-571500" algn="just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en-US" sz="3600" spc="-5" dirty="0" err="1">
                <a:cs typeface="Source Sans Pro Light"/>
              </a:rPr>
              <a:t>Nghiệm</a:t>
            </a:r>
            <a:r>
              <a:rPr lang="en-US" sz="3600" spc="-5" dirty="0">
                <a:cs typeface="Source Sans Pro Light"/>
              </a:rPr>
              <a:t>  </a:t>
            </a:r>
            <a:r>
              <a:rPr lang="en-US" sz="3600" spc="-5" dirty="0" err="1">
                <a:cs typeface="Source Sans Pro Light"/>
              </a:rPr>
              <a:t>với</a:t>
            </a:r>
            <a:r>
              <a:rPr lang="en-US" sz="3600" spc="-5" dirty="0">
                <a:cs typeface="Source Sans Pro Light"/>
              </a:rPr>
              <a:t>  </a:t>
            </a:r>
            <a:r>
              <a:rPr lang="en-US" sz="3600" spc="-5" dirty="0" err="1">
                <a:cs typeface="Source Sans Pro Light"/>
              </a:rPr>
              <a:t>số</a:t>
            </a:r>
            <a:r>
              <a:rPr lang="en-US" sz="3600" spc="-5" dirty="0">
                <a:cs typeface="Source Sans Pro Light"/>
              </a:rPr>
              <a:t>  </a:t>
            </a:r>
            <a:r>
              <a:rPr lang="en-US" sz="3600" spc="-5" dirty="0" err="1">
                <a:cs typeface="Source Sans Pro Light"/>
              </a:rPr>
              <a:t>cung</a:t>
            </a:r>
            <a:r>
              <a:rPr lang="en-US" sz="3600" spc="-5" dirty="0">
                <a:cs typeface="Source Sans Pro Light"/>
              </a:rPr>
              <a:t>  </a:t>
            </a:r>
            <a:r>
              <a:rPr lang="en-US" sz="3600" spc="-5" dirty="0" err="1">
                <a:cs typeface="Source Sans Pro Light"/>
              </a:rPr>
              <a:t>bé</a:t>
            </a:r>
            <a:r>
              <a:rPr lang="en-US" sz="3600" spc="-5" dirty="0">
                <a:cs typeface="Source Sans Pro Light"/>
              </a:rPr>
              <a:t>  </a:t>
            </a:r>
            <a:r>
              <a:rPr lang="en-US" sz="3600" spc="-5" dirty="0" err="1">
                <a:cs typeface="Source Sans Pro Light"/>
              </a:rPr>
              <a:t>nhất</a:t>
            </a:r>
            <a:endParaRPr lang="en-US" sz="3600" spc="-5" dirty="0">
              <a:cs typeface="Source Sans Pro Light"/>
            </a:endParaRPr>
          </a:p>
          <a:p>
            <a:pPr marL="583565" marR="5080" indent="-571500" algn="just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en-US" sz="3600" spc="-5" dirty="0" err="1">
                <a:cs typeface="Source Sans Pro Light"/>
              </a:rPr>
              <a:t>Độ</a:t>
            </a:r>
            <a:r>
              <a:rPr lang="en-US" sz="3600" spc="-5" dirty="0">
                <a:cs typeface="Source Sans Pro Light"/>
              </a:rPr>
              <a:t>  </a:t>
            </a:r>
            <a:r>
              <a:rPr lang="en-US" sz="3600" spc="-5" dirty="0" err="1">
                <a:cs typeface="Source Sans Pro Light"/>
              </a:rPr>
              <a:t>phức</a:t>
            </a:r>
            <a:r>
              <a:rPr lang="en-US" sz="3600" spc="-5" dirty="0">
                <a:cs typeface="Source Sans Pro Light"/>
              </a:rPr>
              <a:t>  </a:t>
            </a:r>
            <a:r>
              <a:rPr lang="en-US" sz="3600" spc="-5" dirty="0" err="1">
                <a:cs typeface="Source Sans Pro Light"/>
              </a:rPr>
              <a:t>tạp</a:t>
            </a:r>
            <a:r>
              <a:rPr lang="en-US" sz="3600" spc="-5" dirty="0">
                <a:cs typeface="Source Sans Pro Light"/>
              </a:rPr>
              <a:t>  </a:t>
            </a:r>
            <a:r>
              <a:rPr lang="en-US" sz="3600" spc="-5" dirty="0" err="1">
                <a:cs typeface="Source Sans Pro Light"/>
              </a:rPr>
              <a:t>thời</a:t>
            </a:r>
            <a:r>
              <a:rPr lang="en-US" sz="3600" spc="-5" dirty="0">
                <a:cs typeface="Source Sans Pro Light"/>
              </a:rPr>
              <a:t>  </a:t>
            </a:r>
            <a:r>
              <a:rPr lang="en-US" sz="3600" spc="-5" dirty="0" err="1">
                <a:cs typeface="Source Sans Pro Light"/>
              </a:rPr>
              <a:t>gian</a:t>
            </a:r>
            <a:r>
              <a:rPr lang="en-US" sz="3600" spc="-5" dirty="0">
                <a:cs typeface="Source Sans Pro Light"/>
              </a:rPr>
              <a:t>:  O(b</a:t>
            </a:r>
            <a:r>
              <a:rPr lang="en-US" sz="3600" spc="-5" baseline="30000" dirty="0">
                <a:cs typeface="Source Sans Pro Light"/>
              </a:rPr>
              <a:t>d</a:t>
            </a:r>
            <a:r>
              <a:rPr lang="en-US" sz="3600" spc="-5" dirty="0">
                <a:cs typeface="Source Sans Pro Light"/>
              </a:rPr>
              <a:t>)</a:t>
            </a:r>
          </a:p>
          <a:p>
            <a:pPr marL="583565" marR="5080" indent="-571500" algn="just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en-US" sz="3600" spc="-5" dirty="0" err="1">
                <a:cs typeface="Source Sans Pro Light"/>
              </a:rPr>
              <a:t>Độ</a:t>
            </a:r>
            <a:r>
              <a:rPr lang="en-US" sz="3600" spc="-5" dirty="0">
                <a:cs typeface="Source Sans Pro Light"/>
              </a:rPr>
              <a:t>  </a:t>
            </a:r>
            <a:r>
              <a:rPr lang="en-US" sz="3600" spc="-5" dirty="0" err="1">
                <a:cs typeface="Source Sans Pro Light"/>
              </a:rPr>
              <a:t>phức</a:t>
            </a:r>
            <a:r>
              <a:rPr lang="en-US" sz="3600" spc="-5" dirty="0">
                <a:cs typeface="Source Sans Pro Light"/>
              </a:rPr>
              <a:t>  </a:t>
            </a:r>
            <a:r>
              <a:rPr lang="en-US" sz="3600" spc="-5" dirty="0" err="1">
                <a:cs typeface="Source Sans Pro Light"/>
              </a:rPr>
              <a:t>tạp</a:t>
            </a:r>
            <a:r>
              <a:rPr lang="en-US" sz="3600" spc="-5" dirty="0">
                <a:cs typeface="Source Sans Pro Light"/>
              </a:rPr>
              <a:t>  </a:t>
            </a:r>
            <a:r>
              <a:rPr lang="en-US" sz="3600" spc="-5" dirty="0" err="1">
                <a:cs typeface="Source Sans Pro Light"/>
              </a:rPr>
              <a:t>không</a:t>
            </a:r>
            <a:r>
              <a:rPr lang="en-US" sz="3600" spc="-5" dirty="0">
                <a:cs typeface="Source Sans Pro Light"/>
              </a:rPr>
              <a:t>  </a:t>
            </a:r>
            <a:r>
              <a:rPr lang="en-US" sz="3600" spc="-5" dirty="0" err="1">
                <a:cs typeface="Source Sans Pro Light"/>
              </a:rPr>
              <a:t>gian</a:t>
            </a:r>
            <a:r>
              <a:rPr lang="en-US" sz="3600" spc="-5" dirty="0">
                <a:cs typeface="Source Sans Pro Light"/>
              </a:rPr>
              <a:t>:  O(b</a:t>
            </a:r>
            <a:r>
              <a:rPr lang="en-US" sz="3600" spc="-5" baseline="30000" dirty="0">
                <a:cs typeface="Source Sans Pro Light"/>
              </a:rPr>
              <a:t>d</a:t>
            </a:r>
            <a:r>
              <a:rPr lang="en-US" sz="3600" spc="-5" dirty="0">
                <a:cs typeface="Source Sans Pro Light"/>
              </a:rPr>
              <a:t>)</a:t>
            </a:r>
            <a:endParaRPr lang="vi-VN" sz="3600" spc="-5" dirty="0">
              <a:cs typeface="Source Sans Pro Light"/>
            </a:endParaRPr>
          </a:p>
        </p:txBody>
      </p:sp>
      <p:sp>
        <p:nvSpPr>
          <p:cNvPr id="7" name="object 20">
            <a:extLst>
              <a:ext uri="{FF2B5EF4-FFF2-40B4-BE49-F238E27FC236}">
                <a16:creationId xmlns:a16="http://schemas.microsoft.com/office/drawing/2014/main" id="{E8C030D6-AE59-BB22-0E57-772D3895E3CD}"/>
              </a:ext>
            </a:extLst>
          </p:cNvPr>
          <p:cNvSpPr txBox="1"/>
          <p:nvPr/>
        </p:nvSpPr>
        <p:spPr>
          <a:xfrm>
            <a:off x="10262719" y="2179925"/>
            <a:ext cx="8310237" cy="28296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83565" marR="5080" indent="-571500" algn="just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en-US" sz="3600" spc="-5" dirty="0">
                <a:solidFill>
                  <a:srgbClr val="0070C0"/>
                </a:solidFill>
                <a:cs typeface="Source Sans Pro Light"/>
              </a:rPr>
              <a:t>OPEN  </a:t>
            </a:r>
            <a:r>
              <a:rPr lang="en-US" sz="3600" spc="-5" dirty="0" err="1">
                <a:solidFill>
                  <a:srgbClr val="0070C0"/>
                </a:solidFill>
                <a:cs typeface="Source Sans Pro Light"/>
              </a:rPr>
              <a:t>được</a:t>
            </a:r>
            <a:r>
              <a:rPr lang="en-US" sz="3600" spc="-5" dirty="0">
                <a:solidFill>
                  <a:srgbClr val="0070C0"/>
                </a:solidFill>
                <a:cs typeface="Source Sans Pro Light"/>
              </a:rPr>
              <a:t>  </a:t>
            </a:r>
            <a:r>
              <a:rPr lang="en-US" sz="3600" spc="-5" dirty="0" err="1">
                <a:solidFill>
                  <a:srgbClr val="0070C0"/>
                </a:solidFill>
                <a:cs typeface="Source Sans Pro Light"/>
              </a:rPr>
              <a:t>tổ</a:t>
            </a:r>
            <a:r>
              <a:rPr lang="en-US" sz="3600" spc="-5" dirty="0">
                <a:solidFill>
                  <a:srgbClr val="0070C0"/>
                </a:solidFill>
                <a:cs typeface="Source Sans Pro Light"/>
              </a:rPr>
              <a:t>  </a:t>
            </a:r>
            <a:r>
              <a:rPr lang="en-US" sz="3600" spc="-5" dirty="0" err="1">
                <a:solidFill>
                  <a:srgbClr val="0070C0"/>
                </a:solidFill>
                <a:cs typeface="Source Sans Pro Light"/>
              </a:rPr>
              <a:t>chức</a:t>
            </a:r>
            <a:r>
              <a:rPr lang="en-US" sz="3600" spc="-5" dirty="0">
                <a:solidFill>
                  <a:srgbClr val="0070C0"/>
                </a:solidFill>
                <a:cs typeface="Source Sans Pro Light"/>
              </a:rPr>
              <a:t>  </a:t>
            </a:r>
            <a:r>
              <a:rPr lang="en-US" sz="3600" spc="-5" dirty="0" err="1">
                <a:solidFill>
                  <a:srgbClr val="0070C0"/>
                </a:solidFill>
                <a:cs typeface="Source Sans Pro Light"/>
              </a:rPr>
              <a:t>dạng</a:t>
            </a:r>
            <a:r>
              <a:rPr lang="en-US" sz="3600" spc="-5" dirty="0">
                <a:solidFill>
                  <a:srgbClr val="0070C0"/>
                </a:solidFill>
                <a:cs typeface="Source Sans Pro Light"/>
              </a:rPr>
              <a:t>  FIFO</a:t>
            </a:r>
          </a:p>
          <a:p>
            <a:pPr marL="583565" marR="5080" indent="-571500" algn="just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en-US" sz="3600" spc="-5" dirty="0" err="1">
                <a:solidFill>
                  <a:srgbClr val="0070C0"/>
                </a:solidFill>
                <a:cs typeface="Source Sans Pro Light"/>
              </a:rPr>
              <a:t>Thường</a:t>
            </a:r>
            <a:r>
              <a:rPr lang="en-US" sz="3600" spc="-5" dirty="0">
                <a:solidFill>
                  <a:srgbClr val="0070C0"/>
                </a:solidFill>
                <a:cs typeface="Source Sans Pro Light"/>
              </a:rPr>
              <a:t>  </a:t>
            </a:r>
            <a:r>
              <a:rPr lang="en-US" sz="3600" spc="-5" dirty="0" err="1">
                <a:solidFill>
                  <a:srgbClr val="0070C0"/>
                </a:solidFill>
                <a:cs typeface="Source Sans Pro Light"/>
              </a:rPr>
              <a:t>cho</a:t>
            </a:r>
            <a:r>
              <a:rPr lang="en-US" sz="3600" spc="-5" dirty="0">
                <a:solidFill>
                  <a:srgbClr val="0070C0"/>
                </a:solidFill>
                <a:cs typeface="Source Sans Pro Light"/>
              </a:rPr>
              <a:t>  </a:t>
            </a:r>
            <a:r>
              <a:rPr lang="en-US" sz="3600" spc="-5" dirty="0" err="1">
                <a:solidFill>
                  <a:srgbClr val="0070C0"/>
                </a:solidFill>
                <a:cs typeface="Source Sans Pro Light"/>
              </a:rPr>
              <a:t>kết</a:t>
            </a:r>
            <a:r>
              <a:rPr lang="en-US" sz="3600" spc="-5" dirty="0">
                <a:solidFill>
                  <a:srgbClr val="0070C0"/>
                </a:solidFill>
                <a:cs typeface="Source Sans Pro Light"/>
              </a:rPr>
              <a:t>  </a:t>
            </a:r>
            <a:r>
              <a:rPr lang="en-US" sz="3600" spc="-5" dirty="0" err="1">
                <a:solidFill>
                  <a:srgbClr val="0070C0"/>
                </a:solidFill>
                <a:cs typeface="Source Sans Pro Light"/>
              </a:rPr>
              <a:t>quả</a:t>
            </a:r>
            <a:r>
              <a:rPr lang="en-US" sz="3600" spc="-5" dirty="0">
                <a:solidFill>
                  <a:srgbClr val="0070C0"/>
                </a:solidFill>
                <a:cs typeface="Source Sans Pro Light"/>
              </a:rPr>
              <a:t>  </a:t>
            </a:r>
            <a:r>
              <a:rPr lang="en-US" sz="3600" spc="-5" dirty="0" err="1">
                <a:solidFill>
                  <a:srgbClr val="0070C0"/>
                </a:solidFill>
                <a:cs typeface="Source Sans Pro Light"/>
              </a:rPr>
              <a:t>nhah</a:t>
            </a:r>
            <a:r>
              <a:rPr lang="en-US" sz="3600" spc="-5" dirty="0">
                <a:solidFill>
                  <a:srgbClr val="0070C0"/>
                </a:solidFill>
                <a:cs typeface="Source Sans Pro Light"/>
              </a:rPr>
              <a:t>  </a:t>
            </a:r>
            <a:r>
              <a:rPr lang="en-US" sz="3600" spc="-5" dirty="0" err="1">
                <a:solidFill>
                  <a:srgbClr val="0070C0"/>
                </a:solidFill>
                <a:cs typeface="Source Sans Pro Light"/>
              </a:rPr>
              <a:t>hơn</a:t>
            </a:r>
            <a:endParaRPr lang="en-US" sz="3600" spc="-5" dirty="0">
              <a:solidFill>
                <a:srgbClr val="0070C0"/>
              </a:solidFill>
              <a:cs typeface="Source Sans Pro Light"/>
            </a:endParaRPr>
          </a:p>
          <a:p>
            <a:pPr marL="583565" marR="5080" indent="-571500" algn="just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en-US" sz="3600" spc="-5" dirty="0" err="1">
                <a:solidFill>
                  <a:srgbClr val="0070C0"/>
                </a:solidFill>
                <a:cs typeface="Source Sans Pro Light"/>
              </a:rPr>
              <a:t>Độ</a:t>
            </a:r>
            <a:r>
              <a:rPr lang="en-US" sz="3600" spc="-5" dirty="0">
                <a:solidFill>
                  <a:srgbClr val="0070C0"/>
                </a:solidFill>
                <a:cs typeface="Source Sans Pro Light"/>
              </a:rPr>
              <a:t>  </a:t>
            </a:r>
            <a:r>
              <a:rPr lang="en-US" sz="3600" spc="-5" dirty="0" err="1">
                <a:solidFill>
                  <a:srgbClr val="0070C0"/>
                </a:solidFill>
                <a:cs typeface="Source Sans Pro Light"/>
              </a:rPr>
              <a:t>phức</a:t>
            </a:r>
            <a:r>
              <a:rPr lang="en-US" sz="3600" spc="-5" dirty="0">
                <a:solidFill>
                  <a:srgbClr val="0070C0"/>
                </a:solidFill>
                <a:cs typeface="Source Sans Pro Light"/>
              </a:rPr>
              <a:t>  </a:t>
            </a:r>
            <a:r>
              <a:rPr lang="en-US" sz="3600" spc="-5" dirty="0" err="1">
                <a:solidFill>
                  <a:srgbClr val="0070C0"/>
                </a:solidFill>
                <a:cs typeface="Source Sans Pro Light"/>
              </a:rPr>
              <a:t>tạp</a:t>
            </a:r>
            <a:r>
              <a:rPr lang="en-US" sz="3600" spc="-5" dirty="0">
                <a:solidFill>
                  <a:srgbClr val="0070C0"/>
                </a:solidFill>
                <a:cs typeface="Source Sans Pro Light"/>
              </a:rPr>
              <a:t>  </a:t>
            </a:r>
            <a:r>
              <a:rPr lang="en-US" sz="3600" spc="-5" dirty="0" err="1">
                <a:solidFill>
                  <a:srgbClr val="0070C0"/>
                </a:solidFill>
                <a:cs typeface="Source Sans Pro Light"/>
              </a:rPr>
              <a:t>thời</a:t>
            </a:r>
            <a:r>
              <a:rPr lang="en-US" sz="3600" spc="-5" dirty="0">
                <a:solidFill>
                  <a:srgbClr val="0070C0"/>
                </a:solidFill>
                <a:cs typeface="Source Sans Pro Light"/>
              </a:rPr>
              <a:t>  </a:t>
            </a:r>
            <a:r>
              <a:rPr lang="en-US" sz="3600" spc="-5" dirty="0" err="1">
                <a:solidFill>
                  <a:srgbClr val="0070C0"/>
                </a:solidFill>
                <a:cs typeface="Source Sans Pro Light"/>
              </a:rPr>
              <a:t>gian</a:t>
            </a:r>
            <a:r>
              <a:rPr lang="en-US" sz="3600" spc="-5" dirty="0">
                <a:solidFill>
                  <a:srgbClr val="0070C0"/>
                </a:solidFill>
                <a:cs typeface="Source Sans Pro Light"/>
              </a:rPr>
              <a:t>:  O(b</a:t>
            </a:r>
            <a:r>
              <a:rPr lang="en-US" sz="3600" spc="-5" baseline="30000" dirty="0">
                <a:solidFill>
                  <a:srgbClr val="0070C0"/>
                </a:solidFill>
                <a:cs typeface="Source Sans Pro Light"/>
              </a:rPr>
              <a:t>m</a:t>
            </a:r>
            <a:r>
              <a:rPr lang="en-US" sz="3600" spc="-5" dirty="0">
                <a:solidFill>
                  <a:srgbClr val="0070C0"/>
                </a:solidFill>
                <a:cs typeface="Source Sans Pro Light"/>
              </a:rPr>
              <a:t>)</a:t>
            </a:r>
          </a:p>
          <a:p>
            <a:pPr marL="583565" marR="5080" indent="-571500" algn="just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en-US" sz="3600" spc="-5" dirty="0" err="1">
                <a:solidFill>
                  <a:srgbClr val="0070C0"/>
                </a:solidFill>
                <a:cs typeface="Source Sans Pro Light"/>
              </a:rPr>
              <a:t>Độ</a:t>
            </a:r>
            <a:r>
              <a:rPr lang="en-US" sz="3600" spc="-5" dirty="0">
                <a:solidFill>
                  <a:srgbClr val="0070C0"/>
                </a:solidFill>
                <a:cs typeface="Source Sans Pro Light"/>
              </a:rPr>
              <a:t>  </a:t>
            </a:r>
            <a:r>
              <a:rPr lang="en-US" sz="3600" spc="-5" dirty="0" err="1">
                <a:solidFill>
                  <a:srgbClr val="0070C0"/>
                </a:solidFill>
                <a:cs typeface="Source Sans Pro Light"/>
              </a:rPr>
              <a:t>phức</a:t>
            </a:r>
            <a:r>
              <a:rPr lang="en-US" sz="3600" spc="-5" dirty="0">
                <a:solidFill>
                  <a:srgbClr val="0070C0"/>
                </a:solidFill>
                <a:cs typeface="Source Sans Pro Light"/>
              </a:rPr>
              <a:t>  </a:t>
            </a:r>
            <a:r>
              <a:rPr lang="en-US" sz="3600" spc="-5" dirty="0" err="1">
                <a:solidFill>
                  <a:srgbClr val="0070C0"/>
                </a:solidFill>
                <a:cs typeface="Source Sans Pro Light"/>
              </a:rPr>
              <a:t>tạp</a:t>
            </a:r>
            <a:r>
              <a:rPr lang="en-US" sz="3600" spc="-5" dirty="0">
                <a:solidFill>
                  <a:srgbClr val="0070C0"/>
                </a:solidFill>
                <a:cs typeface="Source Sans Pro Light"/>
              </a:rPr>
              <a:t>  </a:t>
            </a:r>
            <a:r>
              <a:rPr lang="en-US" sz="3600" spc="-5" dirty="0" err="1">
                <a:solidFill>
                  <a:srgbClr val="0070C0"/>
                </a:solidFill>
                <a:cs typeface="Source Sans Pro Light"/>
              </a:rPr>
              <a:t>không</a:t>
            </a:r>
            <a:r>
              <a:rPr lang="en-US" sz="3600" spc="-5" dirty="0">
                <a:solidFill>
                  <a:srgbClr val="0070C0"/>
                </a:solidFill>
                <a:cs typeface="Source Sans Pro Light"/>
              </a:rPr>
              <a:t>  </a:t>
            </a:r>
            <a:r>
              <a:rPr lang="en-US" sz="3600" spc="-5" dirty="0" err="1">
                <a:solidFill>
                  <a:srgbClr val="0070C0"/>
                </a:solidFill>
                <a:cs typeface="Source Sans Pro Light"/>
              </a:rPr>
              <a:t>gian</a:t>
            </a:r>
            <a:r>
              <a:rPr lang="en-US" sz="3600" spc="-5" dirty="0">
                <a:solidFill>
                  <a:srgbClr val="0070C0"/>
                </a:solidFill>
                <a:cs typeface="Source Sans Pro Light"/>
              </a:rPr>
              <a:t>:  O(</a:t>
            </a:r>
            <a:r>
              <a:rPr lang="en-US" sz="3600" spc="-5" dirty="0" err="1">
                <a:solidFill>
                  <a:srgbClr val="0070C0"/>
                </a:solidFill>
                <a:cs typeface="Source Sans Pro Light"/>
              </a:rPr>
              <a:t>b.m</a:t>
            </a:r>
            <a:r>
              <a:rPr lang="en-US" sz="3600" spc="-5" dirty="0">
                <a:solidFill>
                  <a:srgbClr val="0070C0"/>
                </a:solidFill>
                <a:cs typeface="Source Sans Pro Light"/>
              </a:rPr>
              <a:t>)</a:t>
            </a:r>
          </a:p>
        </p:txBody>
      </p:sp>
      <p:sp>
        <p:nvSpPr>
          <p:cNvPr id="3" name="object 20">
            <a:extLst>
              <a:ext uri="{FF2B5EF4-FFF2-40B4-BE49-F238E27FC236}">
                <a16:creationId xmlns:a16="http://schemas.microsoft.com/office/drawing/2014/main" id="{726A4428-B74E-F0DC-6D3E-DFECA9C8E528}"/>
              </a:ext>
            </a:extLst>
          </p:cNvPr>
          <p:cNvSpPr txBox="1"/>
          <p:nvPr/>
        </p:nvSpPr>
        <p:spPr>
          <a:xfrm>
            <a:off x="9688959" y="1171512"/>
            <a:ext cx="8442792" cy="81483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83565" marR="5080" indent="-571500" algn="just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en-US" sz="4400" spc="-5">
                <a:cs typeface="Source Sans Pro Light"/>
              </a:rPr>
              <a:t>DFS</a:t>
            </a:r>
            <a:endParaRPr lang="vi-VN" sz="4400" spc="-5">
              <a:cs typeface="Source Sans Pro Light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84B14B9-A39E-1331-DCDB-25A5F6BB82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356" y="5372766"/>
            <a:ext cx="8318745" cy="414157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43F2EEE-6D88-815F-0F24-7033308190D6}"/>
              </a:ext>
            </a:extLst>
          </p:cNvPr>
          <p:cNvSpPr txBox="1"/>
          <p:nvPr/>
        </p:nvSpPr>
        <p:spPr>
          <a:xfrm>
            <a:off x="757564" y="9554392"/>
            <a:ext cx="1715479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3600" spc="-5" dirty="0" err="1"/>
              <a:t>Hàng</a:t>
            </a:r>
            <a:r>
              <a:rPr lang="en-US" sz="3600" spc="-5" dirty="0"/>
              <a:t>  </a:t>
            </a:r>
            <a:r>
              <a:rPr lang="en-US" sz="3600" spc="-5" dirty="0" err="1"/>
              <a:t>đợi</a:t>
            </a:r>
            <a:r>
              <a:rPr lang="en-US" sz="3600" spc="-5" dirty="0"/>
              <a:t>  </a:t>
            </a:r>
            <a:r>
              <a:rPr lang="en-US" sz="3600" spc="-5" dirty="0" err="1"/>
              <a:t>trong</a:t>
            </a:r>
            <a:r>
              <a:rPr lang="en-US" sz="3600" spc="-5" dirty="0"/>
              <a:t>  </a:t>
            </a:r>
            <a:r>
              <a:rPr lang="en-US" sz="3600" spc="-5" dirty="0" err="1"/>
              <a:t>giải</a:t>
            </a:r>
            <a:r>
              <a:rPr lang="en-US" sz="3600" spc="-5" dirty="0"/>
              <a:t>  </a:t>
            </a:r>
            <a:r>
              <a:rPr lang="en-US" sz="3600" spc="-5" dirty="0" err="1"/>
              <a:t>thuật</a:t>
            </a:r>
            <a:r>
              <a:rPr lang="en-US" sz="3600" spc="-5" dirty="0"/>
              <a:t>  BFS  </a:t>
            </a:r>
            <a:r>
              <a:rPr lang="en-US" sz="3600" spc="-5" dirty="0" err="1"/>
              <a:t>chỉ</a:t>
            </a:r>
            <a:r>
              <a:rPr lang="en-US" sz="3600" spc="-5" dirty="0"/>
              <a:t>  </a:t>
            </a:r>
            <a:r>
              <a:rPr lang="en-US" sz="3600" spc="-5" dirty="0" err="1"/>
              <a:t>chứa</a:t>
            </a:r>
            <a:r>
              <a:rPr lang="en-US" sz="3600" spc="-5" dirty="0"/>
              <a:t>  </a:t>
            </a:r>
            <a:r>
              <a:rPr lang="en-US" sz="3600" spc="-5" dirty="0" err="1"/>
              <a:t>các</a:t>
            </a:r>
            <a:r>
              <a:rPr lang="en-US" sz="3600" spc="-5" dirty="0"/>
              <a:t>  </a:t>
            </a:r>
            <a:r>
              <a:rPr lang="en-US" sz="3600" spc="-5" dirty="0" err="1"/>
              <a:t>nút</a:t>
            </a:r>
            <a:r>
              <a:rPr lang="en-US" sz="3600" spc="-5" dirty="0"/>
              <a:t>  </a:t>
            </a:r>
            <a:r>
              <a:rPr lang="en-US" sz="3600" spc="-5" dirty="0" err="1"/>
              <a:t>lá</a:t>
            </a:r>
            <a:r>
              <a:rPr lang="vi-VN" sz="3600" spc="-5" dirty="0"/>
              <a:t> ( kích  thước  là  b</a:t>
            </a:r>
            <a:r>
              <a:rPr lang="vi-VN" sz="3600" spc="-5" baseline="30000" dirty="0"/>
              <a:t>d</a:t>
            </a:r>
            <a:r>
              <a:rPr lang="vi-VN" sz="3600" spc="-5" dirty="0"/>
              <a:t>)</a:t>
            </a:r>
            <a:endParaRPr lang="en-US" sz="3600" spc="-5" dirty="0"/>
          </a:p>
        </p:txBody>
      </p:sp>
    </p:spTree>
    <p:extLst>
      <p:ext uri="{BB962C8B-B14F-4D97-AF65-F5344CB8AC3E}">
        <p14:creationId xmlns:p14="http://schemas.microsoft.com/office/powerpoint/2010/main" val="39877073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1" y="0"/>
            <a:ext cx="19010313" cy="1112119"/>
          </a:xfrm>
          <a:custGeom>
            <a:avLst/>
            <a:gdLst/>
            <a:ahLst/>
            <a:cxnLst/>
            <a:rect l="l" t="t" r="r" b="b"/>
            <a:pathLst>
              <a:path w="1892300" h="440055">
                <a:moveTo>
                  <a:pt x="0" y="439737"/>
                </a:moveTo>
                <a:lnTo>
                  <a:pt x="1892300" y="439737"/>
                </a:lnTo>
                <a:lnTo>
                  <a:pt x="1892300" y="0"/>
                </a:lnTo>
                <a:lnTo>
                  <a:pt x="0" y="0"/>
                </a:lnTo>
                <a:lnTo>
                  <a:pt x="0" y="439737"/>
                </a:lnTo>
                <a:close/>
              </a:path>
            </a:pathLst>
          </a:custGeom>
          <a:solidFill>
            <a:srgbClr val="009E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18356" y="317499"/>
            <a:ext cx="171450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vi-VN" sz="4400" spc="-10" dirty="0">
                <a:solidFill>
                  <a:srgbClr val="FFFFFF"/>
                </a:solidFill>
                <a:cs typeface="Source Sans Pro Light"/>
              </a:rPr>
              <a:t>Chương  2.  BÀI  TOÁN  VÀ  PHƯƠNG  PHÁP  TÌM  KIẾM  LỜI  GIẢI</a:t>
            </a:r>
            <a:endParaRPr lang="vi-VN" sz="4400" dirty="0">
              <a:cs typeface="Source Sans Pro Light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986164" y="1429618"/>
            <a:ext cx="15072192" cy="154215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83565" marR="5080" indent="-571500" algn="just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vi-VN" sz="4000" spc="-5" dirty="0">
                <a:cs typeface="Source Sans Pro Light"/>
              </a:rPr>
              <a:t>Một  lời  giải  của  bài  toán  là  một  dãy  các  phép  chuyển  trạng  thái  từ  trạng  thái</a:t>
            </a:r>
            <a:r>
              <a:rPr lang="en-US" sz="4000" spc="-5" dirty="0">
                <a:cs typeface="Source Sans Pro Light"/>
              </a:rPr>
              <a:t>  </a:t>
            </a:r>
            <a:r>
              <a:rPr lang="vi-VN" sz="4000" spc="-5" dirty="0">
                <a:cs typeface="Source Sans Pro Light"/>
              </a:rPr>
              <a:t>đầu  đến  trạng  thái  đích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72457C5-0E2F-2321-077C-B97EED7D7741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1156" y="1936091"/>
            <a:ext cx="6477702" cy="3410609"/>
          </a:xfrm>
          <a:prstGeom prst="rect">
            <a:avLst/>
          </a:prstGeom>
        </p:spPr>
      </p:pic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AB061053-1464-DFC2-23EE-A1A5F4F187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5818355"/>
              </p:ext>
            </p:extLst>
          </p:nvPr>
        </p:nvGraphicFramePr>
        <p:xfrm>
          <a:off x="1415786" y="3439656"/>
          <a:ext cx="5803372" cy="6873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0843">
                  <a:extLst>
                    <a:ext uri="{9D8B030D-6E8A-4147-A177-3AD203B41FA5}">
                      <a16:colId xmlns:a16="http://schemas.microsoft.com/office/drawing/2014/main" val="2155602041"/>
                    </a:ext>
                  </a:extLst>
                </a:gridCol>
                <a:gridCol w="1450843">
                  <a:extLst>
                    <a:ext uri="{9D8B030D-6E8A-4147-A177-3AD203B41FA5}">
                      <a16:colId xmlns:a16="http://schemas.microsoft.com/office/drawing/2014/main" val="2428671903"/>
                    </a:ext>
                  </a:extLst>
                </a:gridCol>
                <a:gridCol w="1450843">
                  <a:extLst>
                    <a:ext uri="{9D8B030D-6E8A-4147-A177-3AD203B41FA5}">
                      <a16:colId xmlns:a16="http://schemas.microsoft.com/office/drawing/2014/main" val="2457711132"/>
                    </a:ext>
                  </a:extLst>
                </a:gridCol>
                <a:gridCol w="1450843">
                  <a:extLst>
                    <a:ext uri="{9D8B030D-6E8A-4147-A177-3AD203B41FA5}">
                      <a16:colId xmlns:a16="http://schemas.microsoft.com/office/drawing/2014/main" val="4814304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500"/>
                        <a:t>Bước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50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50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50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0018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5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5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5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50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14435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5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5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5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50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73334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5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5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5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50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32563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5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5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5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50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97203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5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5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5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50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87053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5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5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5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50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23748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5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5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5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50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75393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5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5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5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50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71247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5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5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5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50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53205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500">
                          <a:highlight>
                            <a:srgbClr val="FFFF00"/>
                          </a:highlight>
                        </a:rPr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500">
                          <a:highlight>
                            <a:srgbClr val="FFFF00"/>
                          </a:highlight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500">
                          <a:highlight>
                            <a:srgbClr val="FFFF00"/>
                          </a:highlight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500" dirty="0">
                          <a:highlight>
                            <a:srgbClr val="FFFF00"/>
                          </a:highlight>
                        </a:rPr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0096115"/>
                  </a:ext>
                </a:extLst>
              </a:tr>
            </a:tbl>
          </a:graphicData>
        </a:graphic>
      </p:graphicFrame>
      <p:sp>
        <p:nvSpPr>
          <p:cNvPr id="6" name="object 20">
            <a:extLst>
              <a:ext uri="{FF2B5EF4-FFF2-40B4-BE49-F238E27FC236}">
                <a16:creationId xmlns:a16="http://schemas.microsoft.com/office/drawing/2014/main" id="{4CA79970-0684-5BF4-5C1B-989437948DAE}"/>
              </a:ext>
            </a:extLst>
          </p:cNvPr>
          <p:cNvSpPr txBox="1"/>
          <p:nvPr/>
        </p:nvSpPr>
        <p:spPr>
          <a:xfrm>
            <a:off x="7371556" y="9661151"/>
            <a:ext cx="3657600" cy="66902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algn="just">
              <a:lnSpc>
                <a:spcPct val="130000"/>
              </a:lnSpc>
            </a:pPr>
            <a:r>
              <a:rPr lang="en-US" sz="3600" spc="-5" dirty="0">
                <a:cs typeface="Source Sans Pro Light"/>
              </a:rPr>
              <a:t>Chi  </a:t>
            </a:r>
            <a:r>
              <a:rPr lang="en-US" sz="3600" spc="-5" dirty="0" err="1">
                <a:cs typeface="Source Sans Pro Light"/>
              </a:rPr>
              <a:t>phí</a:t>
            </a:r>
            <a:r>
              <a:rPr lang="en-US" sz="3600" spc="-5" dirty="0">
                <a:cs typeface="Source Sans Pro Light"/>
              </a:rPr>
              <a:t>  =  9</a:t>
            </a:r>
            <a:endParaRPr lang="vi-VN" sz="3600" spc="-5" dirty="0">
              <a:cs typeface="Source Sans Pro Light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2FE0D3A-1C4D-159E-E5D1-ACB14D2B14E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03" t="12511" r="31618" b="22675"/>
          <a:stretch/>
        </p:blipFill>
        <p:spPr>
          <a:xfrm>
            <a:off x="11891504" y="5346700"/>
            <a:ext cx="6757652" cy="534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61858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1" y="0"/>
            <a:ext cx="19010313" cy="1112119"/>
          </a:xfrm>
          <a:custGeom>
            <a:avLst/>
            <a:gdLst/>
            <a:ahLst/>
            <a:cxnLst/>
            <a:rect l="l" t="t" r="r" b="b"/>
            <a:pathLst>
              <a:path w="1892300" h="440055">
                <a:moveTo>
                  <a:pt x="0" y="439737"/>
                </a:moveTo>
                <a:lnTo>
                  <a:pt x="1892300" y="439737"/>
                </a:lnTo>
                <a:lnTo>
                  <a:pt x="1892300" y="0"/>
                </a:lnTo>
                <a:lnTo>
                  <a:pt x="0" y="0"/>
                </a:lnTo>
                <a:lnTo>
                  <a:pt x="0" y="439737"/>
                </a:lnTo>
                <a:close/>
              </a:path>
            </a:pathLst>
          </a:custGeom>
          <a:solidFill>
            <a:srgbClr val="009E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18356" y="317499"/>
            <a:ext cx="171450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vi-VN" sz="4400" spc="-10" dirty="0">
                <a:solidFill>
                  <a:srgbClr val="FFFFFF"/>
                </a:solidFill>
                <a:cs typeface="Source Sans Pro Light"/>
              </a:rPr>
              <a:t>Chương  2.  BÀI  TOÁN  VÀ  PHƯƠNG  PHÁP  TÌM  KIẾM  LỜI  GIẢI</a:t>
            </a:r>
            <a:endParaRPr lang="vi-VN" sz="4400" dirty="0">
              <a:cs typeface="Source Sans Pro Light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522CD6F9-FAAB-EBF2-2F61-7ECBAB9ACB1A}"/>
              </a:ext>
            </a:extLst>
          </p:cNvPr>
          <p:cNvSpPr/>
          <p:nvPr/>
        </p:nvSpPr>
        <p:spPr>
          <a:xfrm>
            <a:off x="-1" y="1124818"/>
            <a:ext cx="18572957" cy="1000863"/>
          </a:xfrm>
          <a:custGeom>
            <a:avLst/>
            <a:gdLst>
              <a:gd name="connsiteX0" fmla="*/ 0 w 19044896"/>
              <a:gd name="connsiteY0" fmla="*/ 0 h 814838"/>
              <a:gd name="connsiteX1" fmla="*/ 17382432 w 19044896"/>
              <a:gd name="connsiteY1" fmla="*/ 0 h 814838"/>
              <a:gd name="connsiteX2" fmla="*/ 18288000 w 19044896"/>
              <a:gd name="connsiteY2" fmla="*/ 0 h 814838"/>
              <a:gd name="connsiteX3" fmla="*/ 18726162 w 19044896"/>
              <a:gd name="connsiteY3" fmla="*/ 0 h 814838"/>
              <a:gd name="connsiteX4" fmla="*/ 19044896 w 19044896"/>
              <a:gd name="connsiteY4" fmla="*/ 407419 h 814838"/>
              <a:gd name="connsiteX5" fmla="*/ 18726162 w 19044896"/>
              <a:gd name="connsiteY5" fmla="*/ 814838 h 814838"/>
              <a:gd name="connsiteX6" fmla="*/ 18288000 w 19044896"/>
              <a:gd name="connsiteY6" fmla="*/ 814838 h 814838"/>
              <a:gd name="connsiteX7" fmla="*/ 17382432 w 19044896"/>
              <a:gd name="connsiteY7" fmla="*/ 814838 h 814838"/>
              <a:gd name="connsiteX8" fmla="*/ 0 w 19044896"/>
              <a:gd name="connsiteY8" fmla="*/ 814838 h 814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044896" h="814838">
                <a:moveTo>
                  <a:pt x="0" y="0"/>
                </a:moveTo>
                <a:lnTo>
                  <a:pt x="17382432" y="0"/>
                </a:lnTo>
                <a:lnTo>
                  <a:pt x="18288000" y="0"/>
                </a:lnTo>
                <a:lnTo>
                  <a:pt x="18726162" y="0"/>
                </a:lnTo>
                <a:cubicBezTo>
                  <a:pt x="18902178" y="0"/>
                  <a:pt x="19044896" y="182396"/>
                  <a:pt x="19044896" y="407419"/>
                </a:cubicBezTo>
                <a:cubicBezTo>
                  <a:pt x="19044896" y="632443"/>
                  <a:pt x="18902178" y="814838"/>
                  <a:pt x="18726162" y="814838"/>
                </a:cubicBezTo>
                <a:lnTo>
                  <a:pt x="18288000" y="814838"/>
                </a:lnTo>
                <a:lnTo>
                  <a:pt x="17382432" y="814838"/>
                </a:lnTo>
                <a:lnTo>
                  <a:pt x="0" y="814838"/>
                </a:lnTo>
                <a:close/>
              </a:path>
            </a:pathLst>
          </a:custGeom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object 20">
            <a:extLst>
              <a:ext uri="{FF2B5EF4-FFF2-40B4-BE49-F238E27FC236}">
                <a16:creationId xmlns:a16="http://schemas.microsoft.com/office/drawing/2014/main" id="{E2933155-9A1C-13AF-46B7-606C90AB82AD}"/>
              </a:ext>
            </a:extLst>
          </p:cNvPr>
          <p:cNvSpPr txBox="1"/>
          <p:nvPr/>
        </p:nvSpPr>
        <p:spPr>
          <a:xfrm>
            <a:off x="1336434" y="2179925"/>
            <a:ext cx="16779322" cy="683648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83565" marR="5080" indent="-571500" algn="just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vi-VN" sz="4000" spc="-5" dirty="0">
                <a:cs typeface="Source Sans Pro Light"/>
              </a:rPr>
              <a:t>Giải  thuật  tìm  kiếm  theo  chiều  sâu  ở  trên  có  ưu  điểm  là  nó  có  thể  sinh  ra  lời  giải  nhanh</a:t>
            </a:r>
            <a:r>
              <a:rPr lang="en-US" sz="4000" spc="-5" dirty="0">
                <a:cs typeface="Source Sans Pro Light"/>
              </a:rPr>
              <a:t>  </a:t>
            </a:r>
            <a:r>
              <a:rPr lang="vi-VN" sz="4000" spc="-5" dirty="0">
                <a:cs typeface="Source Sans Pro Light"/>
              </a:rPr>
              <a:t>chóng  mà  không  tốn  kém  bộ  nhớ.  </a:t>
            </a:r>
            <a:endParaRPr lang="en-US" sz="4000" spc="-5" dirty="0">
              <a:cs typeface="Source Sans Pro Light"/>
            </a:endParaRPr>
          </a:p>
          <a:p>
            <a:pPr marL="583565" marR="5080" indent="-571500" algn="just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vi-VN" sz="4000" spc="-5" dirty="0">
                <a:cs typeface="Source Sans Pro Light"/>
              </a:rPr>
              <a:t>Tuy  nhiên  nếu  không  gian  trạng  thái  của</a:t>
            </a:r>
            <a:r>
              <a:rPr lang="en-US" sz="4000" spc="-5" dirty="0">
                <a:cs typeface="Source Sans Pro Light"/>
              </a:rPr>
              <a:t>  </a:t>
            </a:r>
            <a:r>
              <a:rPr lang="vi-VN" sz="4000" spc="-5" dirty="0">
                <a:cs typeface="Source Sans Pro Light"/>
              </a:rPr>
              <a:t>bài  toán  là  vô  hạn  thì  rất  có  thể  nó  không  tìm  được  lời  giải  của  bài  toán  khi  hướng  tìm</a:t>
            </a:r>
            <a:r>
              <a:rPr lang="en-US" sz="4000" spc="-5" dirty="0">
                <a:cs typeface="Source Sans Pro Light"/>
              </a:rPr>
              <a:t>  </a:t>
            </a:r>
            <a:r>
              <a:rPr lang="vi-VN" sz="4000" spc="-5" dirty="0">
                <a:cs typeface="Source Sans Pro Light"/>
              </a:rPr>
              <a:t>kiếm  không  chứa  trạng  thái  đích.</a:t>
            </a:r>
            <a:endParaRPr lang="en-US" sz="4000" spc="-5" dirty="0">
              <a:cs typeface="Source Sans Pro Light"/>
            </a:endParaRPr>
          </a:p>
          <a:p>
            <a:pPr marL="469265" marR="5080" lvl="1" algn="just">
              <a:lnSpc>
                <a:spcPct val="130000"/>
              </a:lnSpc>
            </a:pPr>
            <a:r>
              <a:rPr lang="vi-VN" sz="3600" spc="-5" dirty="0">
                <a:solidFill>
                  <a:srgbClr val="0070C0"/>
                </a:solidFill>
                <a:cs typeface="Source Sans Pro Light"/>
                <a:sym typeface="Wingdings" panose="05000000000000000000" pitchFamily="2" charset="2"/>
              </a:rPr>
              <a:t></a:t>
            </a:r>
            <a:r>
              <a:rPr lang="en-US" sz="3600" spc="-5" dirty="0">
                <a:solidFill>
                  <a:srgbClr val="0070C0"/>
                </a:solidFill>
                <a:cs typeface="Source Sans Pro Light"/>
                <a:sym typeface="Wingdings" panose="05000000000000000000" pitchFamily="2" charset="2"/>
              </a:rPr>
              <a:t>  </a:t>
            </a:r>
            <a:r>
              <a:rPr lang="vi-VN" sz="3600" spc="-5" dirty="0">
                <a:solidFill>
                  <a:srgbClr val="0070C0"/>
                </a:solidFill>
                <a:cs typeface="Source Sans Pro Light"/>
              </a:rPr>
              <a:t>Để  khắc  phục  nhược  điểm  này,  chúng  ta  có  thể  đặt  giới</a:t>
            </a:r>
            <a:r>
              <a:rPr lang="en-US" sz="3600" spc="-5" dirty="0">
                <a:solidFill>
                  <a:srgbClr val="0070C0"/>
                </a:solidFill>
                <a:cs typeface="Source Sans Pro Light"/>
              </a:rPr>
              <a:t>  </a:t>
            </a:r>
            <a:r>
              <a:rPr lang="vi-VN" sz="3600" spc="-5" dirty="0">
                <a:solidFill>
                  <a:srgbClr val="0070C0"/>
                </a:solidFill>
                <a:cs typeface="Source Sans Pro Light"/>
              </a:rPr>
              <a:t>hạn  độ  sâu  trong  giải  thuật:  nếu  độ  sâu  của  trạng  thái  đang  xét  vượt  quá  ngưỡng  nào  đó</a:t>
            </a:r>
            <a:r>
              <a:rPr lang="en-US" sz="3600" spc="-5" dirty="0">
                <a:solidFill>
                  <a:srgbClr val="0070C0"/>
                </a:solidFill>
                <a:cs typeface="Source Sans Pro Light"/>
              </a:rPr>
              <a:t>  </a:t>
            </a:r>
            <a:r>
              <a:rPr lang="vi-VN" sz="3600" spc="-5" dirty="0">
                <a:solidFill>
                  <a:srgbClr val="0070C0"/>
                </a:solidFill>
                <a:cs typeface="Source Sans Pro Light"/>
              </a:rPr>
              <a:t>thì  chúng  ta  không  bổ  sung  các  nút  kề  với  trạng  thái  này  nữa  mà  chuyển  sang  hướng  tìm</a:t>
            </a:r>
            <a:r>
              <a:rPr lang="en-US" sz="3600" spc="-5" dirty="0">
                <a:solidFill>
                  <a:srgbClr val="0070C0"/>
                </a:solidFill>
                <a:cs typeface="Source Sans Pro Light"/>
              </a:rPr>
              <a:t>  </a:t>
            </a:r>
            <a:r>
              <a:rPr lang="vi-VN" sz="3600" spc="-5" dirty="0">
                <a:solidFill>
                  <a:srgbClr val="0070C0"/>
                </a:solidFill>
                <a:cs typeface="Source Sans Pro Light"/>
              </a:rPr>
              <a:t>kiếm  khác.</a:t>
            </a:r>
          </a:p>
        </p:txBody>
      </p:sp>
      <p:sp>
        <p:nvSpPr>
          <p:cNvPr id="8" name="object 20">
            <a:extLst>
              <a:ext uri="{FF2B5EF4-FFF2-40B4-BE49-F238E27FC236}">
                <a16:creationId xmlns:a16="http://schemas.microsoft.com/office/drawing/2014/main" id="{741827C7-EE84-B4FC-9E5C-303839CC7A00}"/>
              </a:ext>
            </a:extLst>
          </p:cNvPr>
          <p:cNvSpPr txBox="1"/>
          <p:nvPr/>
        </p:nvSpPr>
        <p:spPr>
          <a:xfrm>
            <a:off x="757564" y="1179062"/>
            <a:ext cx="17205792" cy="7419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83565" marR="5080" indent="-571500" algn="just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en-US" sz="4000" spc="-5" dirty="0" err="1">
                <a:cs typeface="Source Sans Pro Light"/>
              </a:rPr>
              <a:t>Tìm</a:t>
            </a:r>
            <a:r>
              <a:rPr lang="en-US" sz="4000" spc="-5" dirty="0">
                <a:cs typeface="Source Sans Pro Light"/>
              </a:rPr>
              <a:t>  </a:t>
            </a:r>
            <a:r>
              <a:rPr lang="en-US" sz="4000" spc="-5" dirty="0" err="1">
                <a:cs typeface="Source Sans Pro Light"/>
              </a:rPr>
              <a:t>kiếm</a:t>
            </a:r>
            <a:r>
              <a:rPr lang="en-US" sz="4000" spc="-5" dirty="0">
                <a:cs typeface="Source Sans Pro Light"/>
              </a:rPr>
              <a:t>  </a:t>
            </a:r>
            <a:r>
              <a:rPr lang="en-US" sz="4000" spc="-5" dirty="0" err="1">
                <a:cs typeface="Source Sans Pro Light"/>
              </a:rPr>
              <a:t>theo</a:t>
            </a:r>
            <a:r>
              <a:rPr lang="en-US" sz="4000" spc="-5" dirty="0">
                <a:cs typeface="Source Sans Pro Light"/>
              </a:rPr>
              <a:t>  </a:t>
            </a:r>
            <a:r>
              <a:rPr lang="en-US" sz="4000" spc="-5" dirty="0" err="1">
                <a:cs typeface="Source Sans Pro Light"/>
              </a:rPr>
              <a:t>chiều</a:t>
            </a:r>
            <a:r>
              <a:rPr lang="en-US" sz="4000" spc="-5" dirty="0">
                <a:cs typeface="Source Sans Pro Light"/>
              </a:rPr>
              <a:t>  </a:t>
            </a:r>
            <a:r>
              <a:rPr lang="en-US" sz="4000" spc="-5" dirty="0" err="1">
                <a:cs typeface="Source Sans Pro Light"/>
              </a:rPr>
              <a:t>sâu</a:t>
            </a:r>
            <a:r>
              <a:rPr lang="en-US" sz="4000" spc="-5" dirty="0">
                <a:cs typeface="Source Sans Pro Light"/>
              </a:rPr>
              <a:t>  </a:t>
            </a:r>
            <a:r>
              <a:rPr lang="en-US" sz="4000" spc="-5" dirty="0" err="1">
                <a:cs typeface="Source Sans Pro Light"/>
              </a:rPr>
              <a:t>có</a:t>
            </a:r>
            <a:r>
              <a:rPr lang="en-US" sz="4000" spc="-5" dirty="0">
                <a:cs typeface="Source Sans Pro Light"/>
              </a:rPr>
              <a:t>  </a:t>
            </a:r>
            <a:r>
              <a:rPr lang="en-US" sz="4000" spc="-5" dirty="0" err="1">
                <a:cs typeface="Source Sans Pro Light"/>
              </a:rPr>
              <a:t>giới</a:t>
            </a:r>
            <a:r>
              <a:rPr lang="en-US" sz="4000" spc="-5" dirty="0">
                <a:cs typeface="Source Sans Pro Light"/>
              </a:rPr>
              <a:t>  </a:t>
            </a:r>
            <a:r>
              <a:rPr lang="en-US" sz="4000" spc="-5" dirty="0" err="1">
                <a:cs typeface="Source Sans Pro Light"/>
              </a:rPr>
              <a:t>hạn</a:t>
            </a:r>
            <a:r>
              <a:rPr lang="en-US" sz="4000" spc="-5" dirty="0">
                <a:cs typeface="Source Sans Pro Light"/>
              </a:rPr>
              <a:t>  (Depth  Limited  Search)</a:t>
            </a:r>
            <a:endParaRPr lang="vi-VN" sz="4000" spc="-5" dirty="0">
              <a:cs typeface="Source Sans Pro Light"/>
            </a:endParaRPr>
          </a:p>
        </p:txBody>
      </p:sp>
    </p:spTree>
    <p:extLst>
      <p:ext uri="{BB962C8B-B14F-4D97-AF65-F5344CB8AC3E}">
        <p14:creationId xmlns:p14="http://schemas.microsoft.com/office/powerpoint/2010/main" val="131172829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1" y="0"/>
            <a:ext cx="19010313" cy="1112119"/>
          </a:xfrm>
          <a:custGeom>
            <a:avLst/>
            <a:gdLst/>
            <a:ahLst/>
            <a:cxnLst/>
            <a:rect l="l" t="t" r="r" b="b"/>
            <a:pathLst>
              <a:path w="1892300" h="440055">
                <a:moveTo>
                  <a:pt x="0" y="439737"/>
                </a:moveTo>
                <a:lnTo>
                  <a:pt x="1892300" y="439737"/>
                </a:lnTo>
                <a:lnTo>
                  <a:pt x="1892300" y="0"/>
                </a:lnTo>
                <a:lnTo>
                  <a:pt x="0" y="0"/>
                </a:lnTo>
                <a:lnTo>
                  <a:pt x="0" y="439737"/>
                </a:lnTo>
                <a:close/>
              </a:path>
            </a:pathLst>
          </a:custGeom>
          <a:solidFill>
            <a:srgbClr val="009E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18356" y="317499"/>
            <a:ext cx="171450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vi-VN" sz="4400" spc="-10" dirty="0">
                <a:solidFill>
                  <a:srgbClr val="FFFFFF"/>
                </a:solidFill>
                <a:cs typeface="Source Sans Pro Light"/>
              </a:rPr>
              <a:t>Chương  2.  BÀI  TOÁN  VÀ  PHƯƠNG  PHÁP  TÌM  KIẾM  LỜI  GIẢI</a:t>
            </a:r>
            <a:endParaRPr lang="vi-VN" sz="4400" dirty="0">
              <a:cs typeface="Source Sans Pro Light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522CD6F9-FAAB-EBF2-2F61-7ECBAB9ACB1A}"/>
              </a:ext>
            </a:extLst>
          </p:cNvPr>
          <p:cNvSpPr/>
          <p:nvPr/>
        </p:nvSpPr>
        <p:spPr>
          <a:xfrm>
            <a:off x="-1" y="1124818"/>
            <a:ext cx="18572957" cy="1000863"/>
          </a:xfrm>
          <a:custGeom>
            <a:avLst/>
            <a:gdLst>
              <a:gd name="connsiteX0" fmla="*/ 0 w 19044896"/>
              <a:gd name="connsiteY0" fmla="*/ 0 h 814838"/>
              <a:gd name="connsiteX1" fmla="*/ 17382432 w 19044896"/>
              <a:gd name="connsiteY1" fmla="*/ 0 h 814838"/>
              <a:gd name="connsiteX2" fmla="*/ 18288000 w 19044896"/>
              <a:gd name="connsiteY2" fmla="*/ 0 h 814838"/>
              <a:gd name="connsiteX3" fmla="*/ 18726162 w 19044896"/>
              <a:gd name="connsiteY3" fmla="*/ 0 h 814838"/>
              <a:gd name="connsiteX4" fmla="*/ 19044896 w 19044896"/>
              <a:gd name="connsiteY4" fmla="*/ 407419 h 814838"/>
              <a:gd name="connsiteX5" fmla="*/ 18726162 w 19044896"/>
              <a:gd name="connsiteY5" fmla="*/ 814838 h 814838"/>
              <a:gd name="connsiteX6" fmla="*/ 18288000 w 19044896"/>
              <a:gd name="connsiteY6" fmla="*/ 814838 h 814838"/>
              <a:gd name="connsiteX7" fmla="*/ 17382432 w 19044896"/>
              <a:gd name="connsiteY7" fmla="*/ 814838 h 814838"/>
              <a:gd name="connsiteX8" fmla="*/ 0 w 19044896"/>
              <a:gd name="connsiteY8" fmla="*/ 814838 h 814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044896" h="814838">
                <a:moveTo>
                  <a:pt x="0" y="0"/>
                </a:moveTo>
                <a:lnTo>
                  <a:pt x="17382432" y="0"/>
                </a:lnTo>
                <a:lnTo>
                  <a:pt x="18288000" y="0"/>
                </a:lnTo>
                <a:lnTo>
                  <a:pt x="18726162" y="0"/>
                </a:lnTo>
                <a:cubicBezTo>
                  <a:pt x="18902178" y="0"/>
                  <a:pt x="19044896" y="182396"/>
                  <a:pt x="19044896" y="407419"/>
                </a:cubicBezTo>
                <a:cubicBezTo>
                  <a:pt x="19044896" y="632443"/>
                  <a:pt x="18902178" y="814838"/>
                  <a:pt x="18726162" y="814838"/>
                </a:cubicBezTo>
                <a:lnTo>
                  <a:pt x="18288000" y="814838"/>
                </a:lnTo>
                <a:lnTo>
                  <a:pt x="17382432" y="814838"/>
                </a:lnTo>
                <a:lnTo>
                  <a:pt x="0" y="814838"/>
                </a:lnTo>
                <a:close/>
              </a:path>
            </a:pathLst>
          </a:custGeom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object 20">
            <a:extLst>
              <a:ext uri="{FF2B5EF4-FFF2-40B4-BE49-F238E27FC236}">
                <a16:creationId xmlns:a16="http://schemas.microsoft.com/office/drawing/2014/main" id="{E2933155-9A1C-13AF-46B7-606C90AB82AD}"/>
              </a:ext>
            </a:extLst>
          </p:cNvPr>
          <p:cNvSpPr txBox="1"/>
          <p:nvPr/>
        </p:nvSpPr>
        <p:spPr>
          <a:xfrm>
            <a:off x="1336434" y="2179925"/>
            <a:ext cx="16779322" cy="522963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83565" marR="5080" indent="-571500" algn="just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en-US" sz="4000" spc="-5" dirty="0" err="1">
                <a:cs typeface="Source Sans Pro Light"/>
              </a:rPr>
              <a:t>Chiến</a:t>
            </a:r>
            <a:r>
              <a:rPr lang="en-US" sz="4000" spc="-5" dirty="0">
                <a:cs typeface="Source Sans Pro Light"/>
              </a:rPr>
              <a:t>  </a:t>
            </a:r>
            <a:r>
              <a:rPr lang="en-US" sz="4000" spc="-5" dirty="0" err="1">
                <a:cs typeface="Source Sans Pro Light"/>
              </a:rPr>
              <a:t>lược</a:t>
            </a:r>
            <a:r>
              <a:rPr lang="en-US" sz="4000" spc="-5" dirty="0">
                <a:cs typeface="Source Sans Pro Light"/>
              </a:rPr>
              <a:t>  </a:t>
            </a:r>
            <a:r>
              <a:rPr lang="en-US" sz="4000" spc="-5" dirty="0" err="1">
                <a:cs typeface="Source Sans Pro Light"/>
              </a:rPr>
              <a:t>giới</a:t>
            </a:r>
            <a:r>
              <a:rPr lang="en-US" sz="4000" spc="-5" dirty="0">
                <a:cs typeface="Source Sans Pro Light"/>
              </a:rPr>
              <a:t>  </a:t>
            </a:r>
            <a:r>
              <a:rPr lang="en-US" sz="4000" spc="-5" dirty="0" err="1">
                <a:cs typeface="Source Sans Pro Light"/>
              </a:rPr>
              <a:t>hạn</a:t>
            </a:r>
            <a:endParaRPr lang="en-US" sz="4000" spc="-5" dirty="0">
              <a:cs typeface="Source Sans Pro Light"/>
            </a:endParaRPr>
          </a:p>
          <a:p>
            <a:pPr marL="1040765" marR="5080" lvl="1" indent="-571500" algn="just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en-US" sz="3600" spc="-5" dirty="0" err="1">
                <a:solidFill>
                  <a:srgbClr val="0070C0"/>
                </a:solidFill>
                <a:cs typeface="Source Sans Pro Light"/>
                <a:sym typeface="Wingdings" panose="05000000000000000000" pitchFamily="2" charset="2"/>
              </a:rPr>
              <a:t>Cố</a:t>
            </a:r>
            <a:r>
              <a:rPr lang="en-US" sz="3600" spc="-5" dirty="0">
                <a:solidFill>
                  <a:srgbClr val="0070C0"/>
                </a:solidFill>
                <a:cs typeface="Source Sans Pro Light"/>
                <a:sym typeface="Wingdings" panose="05000000000000000000" pitchFamily="2" charset="2"/>
              </a:rPr>
              <a:t>  </a:t>
            </a:r>
            <a:r>
              <a:rPr lang="en-US" sz="3600" spc="-5" dirty="0" err="1">
                <a:solidFill>
                  <a:srgbClr val="0070C0"/>
                </a:solidFill>
                <a:cs typeface="Source Sans Pro Light"/>
                <a:sym typeface="Wingdings" panose="05000000000000000000" pitchFamily="2" charset="2"/>
              </a:rPr>
              <a:t>định</a:t>
            </a:r>
            <a:r>
              <a:rPr lang="en-US" sz="3600" spc="-5" dirty="0">
                <a:solidFill>
                  <a:srgbClr val="0070C0"/>
                </a:solidFill>
                <a:cs typeface="Source Sans Pro Light"/>
                <a:sym typeface="Wingdings" panose="05000000000000000000" pitchFamily="2" charset="2"/>
              </a:rPr>
              <a:t>  </a:t>
            </a:r>
            <a:r>
              <a:rPr lang="en-US" sz="3600" spc="-5" dirty="0" err="1">
                <a:solidFill>
                  <a:srgbClr val="0070C0"/>
                </a:solidFill>
                <a:cs typeface="Source Sans Pro Light"/>
                <a:sym typeface="Wingdings" panose="05000000000000000000" pitchFamily="2" charset="2"/>
              </a:rPr>
              <a:t>một</a:t>
            </a:r>
            <a:r>
              <a:rPr lang="en-US" sz="3600" spc="-5" dirty="0">
                <a:solidFill>
                  <a:srgbClr val="0070C0"/>
                </a:solidFill>
                <a:cs typeface="Source Sans Pro Light"/>
                <a:sym typeface="Wingdings" panose="05000000000000000000" pitchFamily="2" charset="2"/>
              </a:rPr>
              <a:t>  </a:t>
            </a:r>
            <a:r>
              <a:rPr lang="en-US" sz="3600" spc="-5" dirty="0" err="1">
                <a:solidFill>
                  <a:srgbClr val="0070C0"/>
                </a:solidFill>
                <a:cs typeface="Source Sans Pro Light"/>
                <a:sym typeface="Wingdings" panose="05000000000000000000" pitchFamily="2" charset="2"/>
              </a:rPr>
              <a:t>độ</a:t>
            </a:r>
            <a:r>
              <a:rPr lang="en-US" sz="3600" spc="-5" dirty="0">
                <a:solidFill>
                  <a:srgbClr val="0070C0"/>
                </a:solidFill>
                <a:cs typeface="Source Sans Pro Light"/>
                <a:sym typeface="Wingdings" panose="05000000000000000000" pitchFamily="2" charset="2"/>
              </a:rPr>
              <a:t>  </a:t>
            </a:r>
            <a:r>
              <a:rPr lang="en-US" sz="3600" spc="-5" dirty="0" err="1">
                <a:solidFill>
                  <a:srgbClr val="0070C0"/>
                </a:solidFill>
                <a:cs typeface="Source Sans Pro Light"/>
                <a:sym typeface="Wingdings" panose="05000000000000000000" pitchFamily="2" charset="2"/>
              </a:rPr>
              <a:t>sâu</a:t>
            </a:r>
            <a:r>
              <a:rPr lang="en-US" sz="3600" spc="-5" dirty="0">
                <a:solidFill>
                  <a:srgbClr val="0070C0"/>
                </a:solidFill>
                <a:cs typeface="Source Sans Pro Light"/>
                <a:sym typeface="Wingdings" panose="05000000000000000000" pitchFamily="2" charset="2"/>
              </a:rPr>
              <a:t>  MAX,  </a:t>
            </a:r>
            <a:r>
              <a:rPr lang="en-US" sz="3600" spc="-5" dirty="0" err="1">
                <a:solidFill>
                  <a:srgbClr val="0070C0"/>
                </a:solidFill>
                <a:cs typeface="Source Sans Pro Light"/>
                <a:sym typeface="Wingdings" panose="05000000000000000000" pitchFamily="2" charset="2"/>
              </a:rPr>
              <a:t>như</a:t>
            </a:r>
            <a:r>
              <a:rPr lang="en-US" sz="3600" spc="-5" dirty="0">
                <a:solidFill>
                  <a:srgbClr val="0070C0"/>
                </a:solidFill>
                <a:cs typeface="Source Sans Pro Light"/>
                <a:sym typeface="Wingdings" panose="05000000000000000000" pitchFamily="2" charset="2"/>
              </a:rPr>
              <a:t>  </a:t>
            </a:r>
            <a:r>
              <a:rPr lang="en-US" sz="3600" spc="-5" dirty="0" err="1">
                <a:solidFill>
                  <a:srgbClr val="0070C0"/>
                </a:solidFill>
                <a:cs typeface="Source Sans Pro Light"/>
                <a:sym typeface="Wingdings" panose="05000000000000000000" pitchFamily="2" charset="2"/>
              </a:rPr>
              <a:t>các</a:t>
            </a:r>
            <a:r>
              <a:rPr lang="en-US" sz="3600" spc="-5" dirty="0">
                <a:solidFill>
                  <a:srgbClr val="0070C0"/>
                </a:solidFill>
                <a:cs typeface="Source Sans Pro Light"/>
                <a:sym typeface="Wingdings" panose="05000000000000000000" pitchFamily="2" charset="2"/>
              </a:rPr>
              <a:t>  </a:t>
            </a:r>
            <a:r>
              <a:rPr lang="en-US" sz="3600" spc="-5" dirty="0" err="1">
                <a:solidFill>
                  <a:srgbClr val="0070C0"/>
                </a:solidFill>
                <a:cs typeface="Source Sans Pro Light"/>
                <a:sym typeface="Wingdings" panose="05000000000000000000" pitchFamily="2" charset="2"/>
              </a:rPr>
              <a:t>kỳ</a:t>
            </a:r>
            <a:r>
              <a:rPr lang="en-US" sz="3600" spc="-5" dirty="0">
                <a:solidFill>
                  <a:srgbClr val="0070C0"/>
                </a:solidFill>
                <a:cs typeface="Source Sans Pro Light"/>
                <a:sym typeface="Wingdings" panose="05000000000000000000" pitchFamily="2" charset="2"/>
              </a:rPr>
              <a:t>  </a:t>
            </a:r>
            <a:r>
              <a:rPr lang="en-US" sz="3600" spc="-5" dirty="0" err="1">
                <a:solidFill>
                  <a:srgbClr val="0070C0"/>
                </a:solidFill>
                <a:cs typeface="Source Sans Pro Light"/>
                <a:sym typeface="Wingdings" panose="05000000000000000000" pitchFamily="2" charset="2"/>
              </a:rPr>
              <a:t>thủ</a:t>
            </a:r>
            <a:r>
              <a:rPr lang="en-US" sz="3600" spc="-5" dirty="0">
                <a:solidFill>
                  <a:srgbClr val="0070C0"/>
                </a:solidFill>
                <a:cs typeface="Source Sans Pro Light"/>
                <a:sym typeface="Wingdings" panose="05000000000000000000" pitchFamily="2" charset="2"/>
              </a:rPr>
              <a:t>  </a:t>
            </a:r>
            <a:r>
              <a:rPr lang="en-US" sz="3600" spc="-5" dirty="0" err="1">
                <a:solidFill>
                  <a:srgbClr val="0070C0"/>
                </a:solidFill>
                <a:cs typeface="Source Sans Pro Light"/>
                <a:sym typeface="Wingdings" panose="05000000000000000000" pitchFamily="2" charset="2"/>
              </a:rPr>
              <a:t>chơi</a:t>
            </a:r>
            <a:r>
              <a:rPr lang="en-US" sz="3600" spc="-5" dirty="0">
                <a:solidFill>
                  <a:srgbClr val="0070C0"/>
                </a:solidFill>
                <a:cs typeface="Source Sans Pro Light"/>
                <a:sym typeface="Wingdings" panose="05000000000000000000" pitchFamily="2" charset="2"/>
              </a:rPr>
              <a:t>  </a:t>
            </a:r>
            <a:r>
              <a:rPr lang="en-US" sz="3600" spc="-5" dirty="0" err="1">
                <a:solidFill>
                  <a:srgbClr val="0070C0"/>
                </a:solidFill>
                <a:cs typeface="Source Sans Pro Light"/>
                <a:sym typeface="Wingdings" panose="05000000000000000000" pitchFamily="2" charset="2"/>
              </a:rPr>
              <a:t>cờ</a:t>
            </a:r>
            <a:r>
              <a:rPr lang="en-US" sz="3600" spc="-5" dirty="0">
                <a:solidFill>
                  <a:srgbClr val="0070C0"/>
                </a:solidFill>
                <a:cs typeface="Source Sans Pro Light"/>
                <a:sym typeface="Wingdings" panose="05000000000000000000" pitchFamily="2" charset="2"/>
              </a:rPr>
              <a:t>  </a:t>
            </a:r>
            <a:r>
              <a:rPr lang="en-US" sz="3600" spc="-5" dirty="0" err="1">
                <a:solidFill>
                  <a:srgbClr val="0070C0"/>
                </a:solidFill>
                <a:cs typeface="Source Sans Pro Light"/>
                <a:sym typeface="Wingdings" panose="05000000000000000000" pitchFamily="2" charset="2"/>
              </a:rPr>
              <a:t>tính</a:t>
            </a:r>
            <a:r>
              <a:rPr lang="en-US" sz="3600" spc="-5" dirty="0">
                <a:solidFill>
                  <a:srgbClr val="0070C0"/>
                </a:solidFill>
                <a:cs typeface="Source Sans Pro Light"/>
                <a:sym typeface="Wingdings" panose="05000000000000000000" pitchFamily="2" charset="2"/>
              </a:rPr>
              <a:t>  </a:t>
            </a:r>
            <a:r>
              <a:rPr lang="en-US" sz="3600" spc="-5" dirty="0" err="1">
                <a:solidFill>
                  <a:srgbClr val="0070C0"/>
                </a:solidFill>
                <a:cs typeface="Source Sans Pro Light"/>
                <a:sym typeface="Wingdings" panose="05000000000000000000" pitchFamily="2" charset="2"/>
              </a:rPr>
              <a:t>trước</a:t>
            </a:r>
            <a:r>
              <a:rPr lang="en-US" sz="3600" spc="-5" dirty="0">
                <a:solidFill>
                  <a:srgbClr val="0070C0"/>
                </a:solidFill>
                <a:cs typeface="Source Sans Pro Light"/>
                <a:sym typeface="Wingdings" panose="05000000000000000000" pitchFamily="2" charset="2"/>
              </a:rPr>
              <a:t>  </a:t>
            </a:r>
            <a:r>
              <a:rPr lang="en-US" sz="3600" spc="-5" dirty="0" err="1">
                <a:solidFill>
                  <a:srgbClr val="0070C0"/>
                </a:solidFill>
                <a:cs typeface="Source Sans Pro Light"/>
                <a:sym typeface="Wingdings" panose="05000000000000000000" pitchFamily="2" charset="2"/>
              </a:rPr>
              <a:t>một</a:t>
            </a:r>
            <a:r>
              <a:rPr lang="en-US" sz="3600" spc="-5" dirty="0">
                <a:solidFill>
                  <a:srgbClr val="0070C0"/>
                </a:solidFill>
                <a:cs typeface="Source Sans Pro Light"/>
                <a:sym typeface="Wingdings" panose="05000000000000000000" pitchFamily="2" charset="2"/>
              </a:rPr>
              <a:t>  </a:t>
            </a:r>
            <a:r>
              <a:rPr lang="en-US" sz="3600" spc="-5" dirty="0" err="1">
                <a:solidFill>
                  <a:srgbClr val="0070C0"/>
                </a:solidFill>
                <a:cs typeface="Source Sans Pro Light"/>
                <a:sym typeface="Wingdings" panose="05000000000000000000" pitchFamily="2" charset="2"/>
              </a:rPr>
              <a:t>số</a:t>
            </a:r>
            <a:r>
              <a:rPr lang="en-US" sz="3600" spc="-5" dirty="0">
                <a:solidFill>
                  <a:srgbClr val="0070C0"/>
                </a:solidFill>
                <a:cs typeface="Source Sans Pro Light"/>
                <a:sym typeface="Wingdings" panose="05000000000000000000" pitchFamily="2" charset="2"/>
              </a:rPr>
              <a:t>  </a:t>
            </a:r>
            <a:r>
              <a:rPr lang="en-US" sz="3600" spc="-5" dirty="0" err="1">
                <a:solidFill>
                  <a:srgbClr val="0070C0"/>
                </a:solidFill>
                <a:cs typeface="Source Sans Pro Light"/>
                <a:sym typeface="Wingdings" panose="05000000000000000000" pitchFamily="2" charset="2"/>
              </a:rPr>
              <a:t>nước</a:t>
            </a:r>
            <a:r>
              <a:rPr lang="en-US" sz="3600" spc="-5" dirty="0">
                <a:solidFill>
                  <a:srgbClr val="0070C0"/>
                </a:solidFill>
                <a:cs typeface="Source Sans Pro Light"/>
                <a:sym typeface="Wingdings" panose="05000000000000000000" pitchFamily="2" charset="2"/>
              </a:rPr>
              <a:t>  </a:t>
            </a:r>
            <a:r>
              <a:rPr lang="en-US" sz="3600" spc="-5" dirty="0" err="1">
                <a:solidFill>
                  <a:srgbClr val="0070C0"/>
                </a:solidFill>
                <a:cs typeface="Source Sans Pro Light"/>
                <a:sym typeface="Wingdings" panose="05000000000000000000" pitchFamily="2" charset="2"/>
              </a:rPr>
              <a:t>nhất</a:t>
            </a:r>
            <a:r>
              <a:rPr lang="en-US" sz="3600" spc="-5" dirty="0">
                <a:solidFill>
                  <a:srgbClr val="0070C0"/>
                </a:solidFill>
                <a:cs typeface="Source Sans Pro Light"/>
                <a:sym typeface="Wingdings" panose="05000000000000000000" pitchFamily="2" charset="2"/>
              </a:rPr>
              <a:t>  </a:t>
            </a:r>
            <a:r>
              <a:rPr lang="en-US" sz="3600" spc="-5" dirty="0" err="1">
                <a:solidFill>
                  <a:srgbClr val="0070C0"/>
                </a:solidFill>
                <a:cs typeface="Source Sans Pro Light"/>
                <a:sym typeface="Wingdings" panose="05000000000000000000" pitchFamily="2" charset="2"/>
              </a:rPr>
              <a:t>định</a:t>
            </a:r>
            <a:r>
              <a:rPr lang="en-US" sz="3600" spc="-5" dirty="0">
                <a:solidFill>
                  <a:srgbClr val="0070C0"/>
                </a:solidFill>
                <a:cs typeface="Source Sans Pro Light"/>
                <a:sym typeface="Wingdings" panose="05000000000000000000" pitchFamily="2" charset="2"/>
              </a:rPr>
              <a:t>.</a:t>
            </a:r>
          </a:p>
          <a:p>
            <a:pPr marL="1040765" marR="5080" lvl="1" indent="-571500" algn="just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en-US" sz="3600" spc="-5" dirty="0" err="1">
                <a:solidFill>
                  <a:srgbClr val="0070C0"/>
                </a:solidFill>
                <a:cs typeface="Source Sans Pro Light"/>
                <a:sym typeface="Wingdings" panose="05000000000000000000" pitchFamily="2" charset="2"/>
              </a:rPr>
              <a:t>Tùy</a:t>
            </a:r>
            <a:r>
              <a:rPr lang="en-US" sz="3600" spc="-5" dirty="0">
                <a:solidFill>
                  <a:srgbClr val="0070C0"/>
                </a:solidFill>
                <a:cs typeface="Source Sans Pro Light"/>
                <a:sym typeface="Wingdings" panose="05000000000000000000" pitchFamily="2" charset="2"/>
              </a:rPr>
              <a:t>  </a:t>
            </a:r>
            <a:r>
              <a:rPr lang="en-US" sz="3600" spc="-5" dirty="0" err="1">
                <a:solidFill>
                  <a:srgbClr val="0070C0"/>
                </a:solidFill>
                <a:cs typeface="Source Sans Pro Light"/>
                <a:sym typeface="Wingdings" panose="05000000000000000000" pitchFamily="2" charset="2"/>
              </a:rPr>
              <a:t>theo</a:t>
            </a:r>
            <a:r>
              <a:rPr lang="en-US" sz="3600" spc="-5" dirty="0">
                <a:solidFill>
                  <a:srgbClr val="0070C0"/>
                </a:solidFill>
                <a:cs typeface="Source Sans Pro Light"/>
                <a:sym typeface="Wingdings" panose="05000000000000000000" pitchFamily="2" charset="2"/>
              </a:rPr>
              <a:t>  </a:t>
            </a:r>
            <a:r>
              <a:rPr lang="en-US" sz="3600" spc="-5" dirty="0" err="1">
                <a:solidFill>
                  <a:srgbClr val="0070C0"/>
                </a:solidFill>
                <a:cs typeface="Source Sans Pro Light"/>
                <a:sym typeface="Wingdings" panose="05000000000000000000" pitchFamily="2" charset="2"/>
              </a:rPr>
              <a:t>cấu</a:t>
            </a:r>
            <a:r>
              <a:rPr lang="en-US" sz="3600" spc="-5" dirty="0">
                <a:solidFill>
                  <a:srgbClr val="0070C0"/>
                </a:solidFill>
                <a:cs typeface="Source Sans Pro Light"/>
                <a:sym typeface="Wingdings" panose="05000000000000000000" pitchFamily="2" charset="2"/>
              </a:rPr>
              <a:t>  </a:t>
            </a:r>
            <a:r>
              <a:rPr lang="en-US" sz="3600" spc="-5" dirty="0" err="1">
                <a:solidFill>
                  <a:srgbClr val="0070C0"/>
                </a:solidFill>
                <a:cs typeface="Source Sans Pro Light"/>
                <a:sym typeface="Wingdings" panose="05000000000000000000" pitchFamily="2" charset="2"/>
              </a:rPr>
              <a:t>hình</a:t>
            </a:r>
            <a:r>
              <a:rPr lang="en-US" sz="3600" spc="-5" dirty="0">
                <a:solidFill>
                  <a:srgbClr val="0070C0"/>
                </a:solidFill>
                <a:cs typeface="Source Sans Pro Light"/>
                <a:sym typeface="Wingdings" panose="05000000000000000000" pitchFamily="2" charset="2"/>
              </a:rPr>
              <a:t>  </a:t>
            </a:r>
            <a:r>
              <a:rPr lang="en-US" sz="3600" spc="-5" dirty="0" err="1">
                <a:solidFill>
                  <a:srgbClr val="0070C0"/>
                </a:solidFill>
                <a:cs typeface="Source Sans Pro Light"/>
                <a:sym typeface="Wingdings" panose="05000000000000000000" pitchFamily="2" charset="2"/>
              </a:rPr>
              <a:t>phần</a:t>
            </a:r>
            <a:r>
              <a:rPr lang="en-US" sz="3600" spc="-5" dirty="0">
                <a:solidFill>
                  <a:srgbClr val="0070C0"/>
                </a:solidFill>
                <a:cs typeface="Source Sans Pro Light"/>
                <a:sym typeface="Wingdings" panose="05000000000000000000" pitchFamily="2" charset="2"/>
              </a:rPr>
              <a:t>  </a:t>
            </a:r>
            <a:r>
              <a:rPr lang="en-US" sz="3600" spc="-5" dirty="0" err="1">
                <a:solidFill>
                  <a:srgbClr val="0070C0"/>
                </a:solidFill>
                <a:cs typeface="Source Sans Pro Light"/>
                <a:sym typeface="Wingdings" panose="05000000000000000000" pitchFamily="2" charset="2"/>
              </a:rPr>
              <a:t>cứng</a:t>
            </a:r>
            <a:r>
              <a:rPr lang="en-US" sz="3600" spc="-5" dirty="0">
                <a:solidFill>
                  <a:srgbClr val="0070C0"/>
                </a:solidFill>
                <a:cs typeface="Source Sans Pro Light"/>
                <a:sym typeface="Wingdings" panose="05000000000000000000" pitchFamily="2" charset="2"/>
              </a:rPr>
              <a:t>  </a:t>
            </a:r>
            <a:r>
              <a:rPr lang="en-US" sz="3600" spc="-5" dirty="0" err="1">
                <a:solidFill>
                  <a:srgbClr val="0070C0"/>
                </a:solidFill>
                <a:cs typeface="Source Sans Pro Light"/>
                <a:sym typeface="Wingdings" panose="05000000000000000000" pitchFamily="2" charset="2"/>
              </a:rPr>
              <a:t>của</a:t>
            </a:r>
            <a:r>
              <a:rPr lang="en-US" sz="3600" spc="-5" dirty="0">
                <a:solidFill>
                  <a:srgbClr val="0070C0"/>
                </a:solidFill>
                <a:cs typeface="Source Sans Pro Light"/>
                <a:sym typeface="Wingdings" panose="05000000000000000000" pitchFamily="2" charset="2"/>
              </a:rPr>
              <a:t>  </a:t>
            </a:r>
            <a:r>
              <a:rPr lang="en-US" sz="3600" spc="-5" dirty="0" err="1">
                <a:solidFill>
                  <a:srgbClr val="0070C0"/>
                </a:solidFill>
                <a:cs typeface="Source Sans Pro Light"/>
                <a:sym typeface="Wingdings" panose="05000000000000000000" pitchFamily="2" charset="2"/>
              </a:rPr>
              <a:t>máy</a:t>
            </a:r>
            <a:r>
              <a:rPr lang="en-US" sz="3600" spc="-5" dirty="0">
                <a:solidFill>
                  <a:srgbClr val="0070C0"/>
                </a:solidFill>
                <a:cs typeface="Source Sans Pro Light"/>
                <a:sym typeface="Wingdings" panose="05000000000000000000" pitchFamily="2" charset="2"/>
              </a:rPr>
              <a:t>  </a:t>
            </a:r>
            <a:r>
              <a:rPr lang="en-US" sz="3600" spc="-5" dirty="0" err="1">
                <a:solidFill>
                  <a:srgbClr val="0070C0"/>
                </a:solidFill>
                <a:cs typeface="Source Sans Pro Light"/>
                <a:sym typeface="Wingdings" panose="05000000000000000000" pitchFamily="2" charset="2"/>
              </a:rPr>
              <a:t>tính</a:t>
            </a:r>
            <a:r>
              <a:rPr lang="en-US" sz="3600" spc="-5" dirty="0">
                <a:solidFill>
                  <a:srgbClr val="0070C0"/>
                </a:solidFill>
                <a:cs typeface="Source Sans Pro Light"/>
                <a:sym typeface="Wingdings" panose="05000000000000000000" pitchFamily="2" charset="2"/>
              </a:rPr>
              <a:t>.</a:t>
            </a:r>
          </a:p>
          <a:p>
            <a:pPr marL="1040765" marR="5080" lvl="1" indent="-571500" algn="just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en-US" sz="3600" spc="-5" dirty="0" err="1">
                <a:solidFill>
                  <a:srgbClr val="0070C0"/>
                </a:solidFill>
                <a:cs typeface="Source Sans Pro Light"/>
                <a:sym typeface="Wingdings" panose="05000000000000000000" pitchFamily="2" charset="2"/>
              </a:rPr>
              <a:t>Sử</a:t>
            </a:r>
            <a:r>
              <a:rPr lang="en-US" sz="3600" spc="-5" dirty="0">
                <a:solidFill>
                  <a:srgbClr val="0070C0"/>
                </a:solidFill>
                <a:cs typeface="Source Sans Pro Light"/>
                <a:sym typeface="Wingdings" panose="05000000000000000000" pitchFamily="2" charset="2"/>
              </a:rPr>
              <a:t>  </a:t>
            </a:r>
            <a:r>
              <a:rPr lang="en-US" sz="3600" spc="-5" dirty="0" err="1">
                <a:solidFill>
                  <a:srgbClr val="0070C0"/>
                </a:solidFill>
                <a:cs typeface="Source Sans Pro Light"/>
                <a:sym typeface="Wingdings" panose="05000000000000000000" pitchFamily="2" charset="2"/>
              </a:rPr>
              <a:t>dụng</a:t>
            </a:r>
            <a:r>
              <a:rPr lang="en-US" sz="3600" spc="-5" dirty="0">
                <a:solidFill>
                  <a:srgbClr val="0070C0"/>
                </a:solidFill>
                <a:cs typeface="Source Sans Pro Light"/>
                <a:sym typeface="Wingdings" panose="05000000000000000000" pitchFamily="2" charset="2"/>
              </a:rPr>
              <a:t>  Meta  Knowledge  </a:t>
            </a:r>
            <a:r>
              <a:rPr lang="en-US" sz="3600" spc="-5" dirty="0" err="1">
                <a:solidFill>
                  <a:srgbClr val="0070C0"/>
                </a:solidFill>
                <a:cs typeface="Source Sans Pro Light"/>
                <a:sym typeface="Wingdings" panose="05000000000000000000" pitchFamily="2" charset="2"/>
              </a:rPr>
              <a:t>trong</a:t>
            </a:r>
            <a:r>
              <a:rPr lang="en-US" sz="3600" spc="-5" dirty="0">
                <a:solidFill>
                  <a:srgbClr val="0070C0"/>
                </a:solidFill>
                <a:cs typeface="Source Sans Pro Light"/>
                <a:sym typeface="Wingdings" panose="05000000000000000000" pitchFamily="2" charset="2"/>
              </a:rPr>
              <a:t>  </a:t>
            </a:r>
            <a:r>
              <a:rPr lang="en-US" sz="3600" spc="-5" dirty="0" err="1">
                <a:solidFill>
                  <a:srgbClr val="0070C0"/>
                </a:solidFill>
                <a:cs typeface="Source Sans Pro Light"/>
                <a:sym typeface="Wingdings" panose="05000000000000000000" pitchFamily="2" charset="2"/>
              </a:rPr>
              <a:t>giới</a:t>
            </a:r>
            <a:r>
              <a:rPr lang="en-US" sz="3600" spc="-5" dirty="0">
                <a:solidFill>
                  <a:srgbClr val="0070C0"/>
                </a:solidFill>
                <a:cs typeface="Source Sans Pro Light"/>
                <a:sym typeface="Wingdings" panose="05000000000000000000" pitchFamily="2" charset="2"/>
              </a:rPr>
              <a:t>  </a:t>
            </a:r>
            <a:r>
              <a:rPr lang="en-US" sz="3600" spc="-5" dirty="0" err="1">
                <a:solidFill>
                  <a:srgbClr val="0070C0"/>
                </a:solidFill>
                <a:cs typeface="Source Sans Pro Light"/>
                <a:sym typeface="Wingdings" panose="05000000000000000000" pitchFamily="2" charset="2"/>
              </a:rPr>
              <a:t>hạn</a:t>
            </a:r>
            <a:r>
              <a:rPr lang="en-US" sz="3600" spc="-5" dirty="0">
                <a:solidFill>
                  <a:srgbClr val="0070C0"/>
                </a:solidFill>
                <a:cs typeface="Source Sans Pro Light"/>
                <a:sym typeface="Wingdings" panose="05000000000000000000" pitchFamily="2" charset="2"/>
              </a:rPr>
              <a:t>  </a:t>
            </a:r>
            <a:r>
              <a:rPr lang="en-US" sz="3600" spc="-5" dirty="0" err="1">
                <a:solidFill>
                  <a:srgbClr val="0070C0"/>
                </a:solidFill>
                <a:cs typeface="Source Sans Pro Light"/>
                <a:sym typeface="Wingdings" panose="05000000000000000000" pitchFamily="2" charset="2"/>
              </a:rPr>
              <a:t>độ</a:t>
            </a:r>
            <a:r>
              <a:rPr lang="en-US" sz="3600" spc="-5" dirty="0">
                <a:solidFill>
                  <a:srgbClr val="0070C0"/>
                </a:solidFill>
                <a:cs typeface="Source Sans Pro Light"/>
                <a:sym typeface="Wingdings" panose="05000000000000000000" pitchFamily="2" charset="2"/>
              </a:rPr>
              <a:t>  </a:t>
            </a:r>
            <a:r>
              <a:rPr lang="en-US" sz="3600" spc="-5" dirty="0" err="1">
                <a:solidFill>
                  <a:srgbClr val="0070C0"/>
                </a:solidFill>
                <a:cs typeface="Source Sans Pro Light"/>
                <a:sym typeface="Wingdings" panose="05000000000000000000" pitchFamily="2" charset="2"/>
              </a:rPr>
              <a:t>sâu</a:t>
            </a:r>
            <a:endParaRPr lang="en-US" sz="3600" spc="-5" dirty="0">
              <a:solidFill>
                <a:srgbClr val="0070C0"/>
              </a:solidFill>
              <a:cs typeface="Source Sans Pro Light"/>
              <a:sym typeface="Wingdings" panose="05000000000000000000" pitchFamily="2" charset="2"/>
            </a:endParaRPr>
          </a:p>
          <a:p>
            <a:pPr marL="583565" marR="5080" indent="-571500" algn="just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en-US" sz="4000" spc="-5" dirty="0" err="1">
                <a:cs typeface="Source Sans Pro Light"/>
                <a:sym typeface="Wingdings" panose="05000000000000000000" pitchFamily="2" charset="2"/>
              </a:rPr>
              <a:t>Giới</a:t>
            </a:r>
            <a:r>
              <a:rPr lang="en-US" sz="4000" spc="-5" dirty="0">
                <a:cs typeface="Source Sans Pro Light"/>
                <a:sym typeface="Wingdings" panose="05000000000000000000" pitchFamily="2" charset="2"/>
              </a:rPr>
              <a:t>  </a:t>
            </a:r>
            <a:r>
              <a:rPr lang="en-US" sz="4000" spc="-5" dirty="0" err="1">
                <a:cs typeface="Source Sans Pro Light"/>
                <a:sym typeface="Wingdings" panose="05000000000000000000" pitchFamily="2" charset="2"/>
              </a:rPr>
              <a:t>hạn</a:t>
            </a:r>
            <a:r>
              <a:rPr lang="en-US" sz="4000" spc="-5" dirty="0">
                <a:cs typeface="Source Sans Pro Light"/>
                <a:sym typeface="Wingdings" panose="05000000000000000000" pitchFamily="2" charset="2"/>
              </a:rPr>
              <a:t>  </a:t>
            </a:r>
            <a:r>
              <a:rPr lang="en-US" sz="4000" spc="-5" dirty="0" err="1">
                <a:cs typeface="Source Sans Pro Light"/>
                <a:sym typeface="Wingdings" panose="05000000000000000000" pitchFamily="2" charset="2"/>
              </a:rPr>
              <a:t>độ</a:t>
            </a:r>
            <a:r>
              <a:rPr lang="en-US" sz="4000" spc="-5" dirty="0">
                <a:cs typeface="Source Sans Pro Light"/>
                <a:sym typeface="Wingdings" panose="05000000000000000000" pitchFamily="2" charset="2"/>
              </a:rPr>
              <a:t>  </a:t>
            </a:r>
            <a:r>
              <a:rPr lang="en-US" sz="4000" spc="-5" dirty="0" err="1">
                <a:cs typeface="Source Sans Pro Light"/>
                <a:sym typeface="Wingdings" panose="05000000000000000000" pitchFamily="2" charset="2"/>
              </a:rPr>
              <a:t>sâu</a:t>
            </a:r>
            <a:r>
              <a:rPr lang="en-US" sz="4000" spc="-5" dirty="0">
                <a:cs typeface="Source Sans Pro Light"/>
                <a:sym typeface="Wingdings" panose="05000000000000000000" pitchFamily="2" charset="2"/>
              </a:rPr>
              <a:t>  </a:t>
            </a:r>
            <a:r>
              <a:rPr lang="en-US" sz="4000" spc="-5" dirty="0" err="1">
                <a:cs typeface="Source Sans Pro Light"/>
                <a:sym typeface="Wingdings" panose="05000000000000000000" pitchFamily="2" charset="2"/>
              </a:rPr>
              <a:t>cũng</a:t>
            </a:r>
            <a:r>
              <a:rPr lang="en-US" sz="4000" spc="-5" dirty="0">
                <a:cs typeface="Source Sans Pro Light"/>
                <a:sym typeface="Wingdings" panose="05000000000000000000" pitchFamily="2" charset="2"/>
              </a:rPr>
              <a:t>  </a:t>
            </a:r>
            <a:r>
              <a:rPr lang="en-US" sz="4000" spc="-5" dirty="0" err="1">
                <a:cs typeface="Source Sans Pro Light"/>
                <a:sym typeface="Wingdings" panose="05000000000000000000" pitchFamily="2" charset="2"/>
              </a:rPr>
              <a:t>đồng</a:t>
            </a:r>
            <a:r>
              <a:rPr lang="en-US" sz="4000" spc="-5" dirty="0">
                <a:cs typeface="Source Sans Pro Light"/>
                <a:sym typeface="Wingdings" panose="05000000000000000000" pitchFamily="2" charset="2"/>
              </a:rPr>
              <a:t>  </a:t>
            </a:r>
            <a:r>
              <a:rPr lang="en-US" sz="4000" spc="-5" dirty="0" err="1">
                <a:cs typeface="Source Sans Pro Light"/>
                <a:sym typeface="Wingdings" panose="05000000000000000000" pitchFamily="2" charset="2"/>
              </a:rPr>
              <a:t>nghĩa</a:t>
            </a:r>
            <a:r>
              <a:rPr lang="en-US" sz="4000" spc="-5" dirty="0">
                <a:cs typeface="Source Sans Pro Light"/>
                <a:sym typeface="Wingdings" panose="05000000000000000000" pitchFamily="2" charset="2"/>
              </a:rPr>
              <a:t>  </a:t>
            </a:r>
            <a:r>
              <a:rPr lang="en-US" sz="4000" spc="-5" dirty="0" err="1">
                <a:cs typeface="Source Sans Pro Light"/>
                <a:sym typeface="Wingdings" panose="05000000000000000000" pitchFamily="2" charset="2"/>
              </a:rPr>
              <a:t>với</a:t>
            </a:r>
            <a:r>
              <a:rPr lang="en-US" sz="4000" spc="-5" dirty="0">
                <a:cs typeface="Source Sans Pro Light"/>
                <a:sym typeface="Wingdings" panose="05000000000000000000" pitchFamily="2" charset="2"/>
              </a:rPr>
              <a:t>  </a:t>
            </a:r>
            <a:r>
              <a:rPr lang="en-US" sz="4000" spc="-5" dirty="0" err="1">
                <a:cs typeface="Source Sans Pro Light"/>
                <a:sym typeface="Wingdings" panose="05000000000000000000" pitchFamily="2" charset="2"/>
              </a:rPr>
              <a:t>việc</a:t>
            </a:r>
            <a:r>
              <a:rPr lang="en-US" sz="4000" spc="-5" dirty="0">
                <a:cs typeface="Source Sans Pro Light"/>
                <a:sym typeface="Wingdings" panose="05000000000000000000" pitchFamily="2" charset="2"/>
              </a:rPr>
              <a:t>  co  </a:t>
            </a:r>
            <a:r>
              <a:rPr lang="en-US" sz="4000" spc="-5" dirty="0" err="1">
                <a:cs typeface="Source Sans Pro Light"/>
                <a:sym typeface="Wingdings" panose="05000000000000000000" pitchFamily="2" charset="2"/>
              </a:rPr>
              <a:t>hẹp</a:t>
            </a:r>
            <a:r>
              <a:rPr lang="en-US" sz="4000" spc="-5" dirty="0">
                <a:cs typeface="Source Sans Pro Light"/>
                <a:sym typeface="Wingdings" panose="05000000000000000000" pitchFamily="2" charset="2"/>
              </a:rPr>
              <a:t>  </a:t>
            </a:r>
            <a:r>
              <a:rPr lang="en-US" sz="4000" spc="-5" dirty="0" err="1">
                <a:cs typeface="Source Sans Pro Light"/>
                <a:sym typeface="Wingdings" panose="05000000000000000000" pitchFamily="2" charset="2"/>
              </a:rPr>
              <a:t>không</a:t>
            </a:r>
            <a:r>
              <a:rPr lang="en-US" sz="4000" spc="-5" dirty="0">
                <a:cs typeface="Source Sans Pro Light"/>
                <a:sym typeface="Wingdings" panose="05000000000000000000" pitchFamily="2" charset="2"/>
              </a:rPr>
              <a:t>  </a:t>
            </a:r>
            <a:r>
              <a:rPr lang="en-US" sz="4000" spc="-5" dirty="0" err="1">
                <a:cs typeface="Source Sans Pro Light"/>
                <a:sym typeface="Wingdings" panose="05000000000000000000" pitchFamily="2" charset="2"/>
              </a:rPr>
              <a:t>gian</a:t>
            </a:r>
            <a:r>
              <a:rPr lang="en-US" sz="4000" spc="-5" dirty="0">
                <a:cs typeface="Source Sans Pro Light"/>
                <a:sym typeface="Wingdings" panose="05000000000000000000" pitchFamily="2" charset="2"/>
              </a:rPr>
              <a:t>  </a:t>
            </a:r>
            <a:r>
              <a:rPr lang="en-US" sz="4000" spc="-5" dirty="0" err="1">
                <a:cs typeface="Source Sans Pro Light"/>
                <a:sym typeface="Wingdings" panose="05000000000000000000" pitchFamily="2" charset="2"/>
              </a:rPr>
              <a:t>trạng</a:t>
            </a:r>
            <a:r>
              <a:rPr lang="en-US" sz="4000" spc="-5" dirty="0">
                <a:cs typeface="Source Sans Pro Light"/>
                <a:sym typeface="Wingdings" panose="05000000000000000000" pitchFamily="2" charset="2"/>
              </a:rPr>
              <a:t>  </a:t>
            </a:r>
            <a:r>
              <a:rPr lang="en-US" sz="4000" spc="-5" dirty="0" err="1">
                <a:cs typeface="Source Sans Pro Light"/>
                <a:sym typeface="Wingdings" panose="05000000000000000000" pitchFamily="2" charset="2"/>
              </a:rPr>
              <a:t>thái</a:t>
            </a:r>
            <a:r>
              <a:rPr lang="en-US" sz="4000" spc="-5" dirty="0">
                <a:cs typeface="Source Sans Pro Light"/>
                <a:sym typeface="Wingdings" panose="05000000000000000000" pitchFamily="2" charset="2"/>
              </a:rPr>
              <a:t>  </a:t>
            </a:r>
            <a:r>
              <a:rPr lang="en-US" sz="4000" spc="-5" dirty="0" err="1">
                <a:cs typeface="Source Sans Pro Light"/>
                <a:sym typeface="Wingdings" panose="05000000000000000000" pitchFamily="2" charset="2"/>
              </a:rPr>
              <a:t>và</a:t>
            </a:r>
            <a:r>
              <a:rPr lang="en-US" sz="4000" spc="-5" dirty="0">
                <a:cs typeface="Source Sans Pro Light"/>
                <a:sym typeface="Wingdings" panose="05000000000000000000" pitchFamily="2" charset="2"/>
              </a:rPr>
              <a:t>  </a:t>
            </a:r>
            <a:r>
              <a:rPr lang="en-US" sz="4000" spc="-5" dirty="0" err="1">
                <a:cs typeface="Source Sans Pro Light"/>
                <a:sym typeface="Wingdings" panose="05000000000000000000" pitchFamily="2" charset="2"/>
              </a:rPr>
              <a:t>nguy</a:t>
            </a:r>
            <a:r>
              <a:rPr lang="en-US" sz="4000" spc="-5" dirty="0">
                <a:cs typeface="Source Sans Pro Light"/>
                <a:sym typeface="Wingdings" panose="05000000000000000000" pitchFamily="2" charset="2"/>
              </a:rPr>
              <a:t>  </a:t>
            </a:r>
            <a:r>
              <a:rPr lang="en-US" sz="4000" spc="-5" dirty="0" err="1">
                <a:cs typeface="Source Sans Pro Light"/>
                <a:sym typeface="Wingdings" panose="05000000000000000000" pitchFamily="2" charset="2"/>
              </a:rPr>
              <a:t>cơ</a:t>
            </a:r>
            <a:r>
              <a:rPr lang="en-US" sz="4000" spc="-5" dirty="0">
                <a:cs typeface="Source Sans Pro Light"/>
                <a:sym typeface="Wingdings" panose="05000000000000000000" pitchFamily="2" charset="2"/>
              </a:rPr>
              <a:t>  </a:t>
            </a:r>
            <a:r>
              <a:rPr lang="en-US" sz="4000" spc="-5" dirty="0" err="1">
                <a:cs typeface="Source Sans Pro Light"/>
                <a:sym typeface="Wingdings" panose="05000000000000000000" pitchFamily="2" charset="2"/>
              </a:rPr>
              <a:t>dẫn</a:t>
            </a:r>
            <a:r>
              <a:rPr lang="en-US" sz="4000" spc="-5" dirty="0">
                <a:cs typeface="Source Sans Pro Light"/>
                <a:sym typeface="Wingdings" panose="05000000000000000000" pitchFamily="2" charset="2"/>
              </a:rPr>
              <a:t>  </a:t>
            </a:r>
            <a:r>
              <a:rPr lang="en-US" sz="4000" spc="-5" dirty="0" err="1">
                <a:cs typeface="Source Sans Pro Light"/>
                <a:sym typeface="Wingdings" panose="05000000000000000000" pitchFamily="2" charset="2"/>
              </a:rPr>
              <a:t>đến</a:t>
            </a:r>
            <a:r>
              <a:rPr lang="en-US" sz="4000" spc="-5" dirty="0">
                <a:cs typeface="Source Sans Pro Light"/>
                <a:sym typeface="Wingdings" panose="05000000000000000000" pitchFamily="2" charset="2"/>
              </a:rPr>
              <a:t>  </a:t>
            </a:r>
            <a:r>
              <a:rPr lang="en-US" sz="4000" spc="-5" dirty="0" err="1">
                <a:cs typeface="Source Sans Pro Light"/>
                <a:sym typeface="Wingdings" panose="05000000000000000000" pitchFamily="2" charset="2"/>
              </a:rPr>
              <a:t>mất</a:t>
            </a:r>
            <a:r>
              <a:rPr lang="en-US" sz="4000" spc="-5" dirty="0">
                <a:cs typeface="Source Sans Pro Light"/>
                <a:sym typeface="Wingdings" panose="05000000000000000000" pitchFamily="2" charset="2"/>
              </a:rPr>
              <a:t>  </a:t>
            </a:r>
            <a:r>
              <a:rPr lang="en-US" sz="4000" spc="-5" dirty="0" err="1">
                <a:cs typeface="Source Sans Pro Light"/>
                <a:sym typeface="Wingdings" panose="05000000000000000000" pitchFamily="2" charset="2"/>
              </a:rPr>
              <a:t>nghiệm</a:t>
            </a:r>
            <a:r>
              <a:rPr lang="en-US" sz="4000" spc="-5" dirty="0">
                <a:cs typeface="Source Sans Pro Light"/>
                <a:sym typeface="Wingdings" panose="05000000000000000000" pitchFamily="2" charset="2"/>
              </a:rPr>
              <a:t>.</a:t>
            </a:r>
            <a:endParaRPr lang="vi-VN" sz="3600" spc="-5" dirty="0">
              <a:cs typeface="Source Sans Pro Light"/>
            </a:endParaRPr>
          </a:p>
        </p:txBody>
      </p:sp>
      <p:sp>
        <p:nvSpPr>
          <p:cNvPr id="8" name="object 20">
            <a:extLst>
              <a:ext uri="{FF2B5EF4-FFF2-40B4-BE49-F238E27FC236}">
                <a16:creationId xmlns:a16="http://schemas.microsoft.com/office/drawing/2014/main" id="{741827C7-EE84-B4FC-9E5C-303839CC7A00}"/>
              </a:ext>
            </a:extLst>
          </p:cNvPr>
          <p:cNvSpPr txBox="1"/>
          <p:nvPr/>
        </p:nvSpPr>
        <p:spPr>
          <a:xfrm>
            <a:off x="757564" y="1179062"/>
            <a:ext cx="17205792" cy="7419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83565" marR="5080" indent="-571500" algn="just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en-US" sz="4000" spc="-5" dirty="0" err="1">
                <a:cs typeface="Source Sans Pro Light"/>
              </a:rPr>
              <a:t>Tìm</a:t>
            </a:r>
            <a:r>
              <a:rPr lang="en-US" sz="4000" spc="-5" dirty="0">
                <a:cs typeface="Source Sans Pro Light"/>
              </a:rPr>
              <a:t>  </a:t>
            </a:r>
            <a:r>
              <a:rPr lang="en-US" sz="4000" spc="-5" dirty="0" err="1">
                <a:cs typeface="Source Sans Pro Light"/>
              </a:rPr>
              <a:t>kiếm</a:t>
            </a:r>
            <a:r>
              <a:rPr lang="en-US" sz="4000" spc="-5" dirty="0">
                <a:cs typeface="Source Sans Pro Light"/>
              </a:rPr>
              <a:t>  </a:t>
            </a:r>
            <a:r>
              <a:rPr lang="en-US" sz="4000" spc="-5" dirty="0" err="1">
                <a:cs typeface="Source Sans Pro Light"/>
              </a:rPr>
              <a:t>theo</a:t>
            </a:r>
            <a:r>
              <a:rPr lang="en-US" sz="4000" spc="-5" dirty="0">
                <a:cs typeface="Source Sans Pro Light"/>
              </a:rPr>
              <a:t>  </a:t>
            </a:r>
            <a:r>
              <a:rPr lang="en-US" sz="4000" spc="-5" dirty="0" err="1">
                <a:cs typeface="Source Sans Pro Light"/>
              </a:rPr>
              <a:t>chiều</a:t>
            </a:r>
            <a:r>
              <a:rPr lang="en-US" sz="4000" spc="-5" dirty="0">
                <a:cs typeface="Source Sans Pro Light"/>
              </a:rPr>
              <a:t>  </a:t>
            </a:r>
            <a:r>
              <a:rPr lang="en-US" sz="4000" spc="-5" dirty="0" err="1">
                <a:cs typeface="Source Sans Pro Light"/>
              </a:rPr>
              <a:t>sâu</a:t>
            </a:r>
            <a:r>
              <a:rPr lang="en-US" sz="4000" spc="-5" dirty="0">
                <a:cs typeface="Source Sans Pro Light"/>
              </a:rPr>
              <a:t>  </a:t>
            </a:r>
            <a:r>
              <a:rPr lang="en-US" sz="4000" spc="-5" dirty="0" err="1">
                <a:cs typeface="Source Sans Pro Light"/>
              </a:rPr>
              <a:t>có</a:t>
            </a:r>
            <a:r>
              <a:rPr lang="en-US" sz="4000" spc="-5" dirty="0">
                <a:cs typeface="Source Sans Pro Light"/>
              </a:rPr>
              <a:t>  </a:t>
            </a:r>
            <a:r>
              <a:rPr lang="en-US" sz="4000" spc="-5" dirty="0" err="1">
                <a:cs typeface="Source Sans Pro Light"/>
              </a:rPr>
              <a:t>giới</a:t>
            </a:r>
            <a:r>
              <a:rPr lang="en-US" sz="4000" spc="-5" dirty="0">
                <a:cs typeface="Source Sans Pro Light"/>
              </a:rPr>
              <a:t>  </a:t>
            </a:r>
            <a:r>
              <a:rPr lang="en-US" sz="4000" spc="-5" dirty="0" err="1">
                <a:cs typeface="Source Sans Pro Light"/>
              </a:rPr>
              <a:t>hạn</a:t>
            </a:r>
            <a:r>
              <a:rPr lang="en-US" sz="4000" spc="-5" dirty="0">
                <a:cs typeface="Source Sans Pro Light"/>
              </a:rPr>
              <a:t>  (Depth  Limited  Search)</a:t>
            </a:r>
            <a:endParaRPr lang="vi-VN" sz="4000" spc="-5" dirty="0">
              <a:cs typeface="Source Sans Pro Light"/>
            </a:endParaRPr>
          </a:p>
        </p:txBody>
      </p:sp>
    </p:spTree>
    <p:extLst>
      <p:ext uri="{BB962C8B-B14F-4D97-AF65-F5344CB8AC3E}">
        <p14:creationId xmlns:p14="http://schemas.microsoft.com/office/powerpoint/2010/main" val="59787917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3D09968-0999-43D9-5895-9BB31B64FD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3622" y="2204403"/>
            <a:ext cx="12417971" cy="8171498"/>
          </a:xfrm>
          <a:prstGeom prst="rect">
            <a:avLst/>
          </a:prstGeom>
        </p:spPr>
      </p:pic>
      <p:sp>
        <p:nvSpPr>
          <p:cNvPr id="2" name="object 2"/>
          <p:cNvSpPr/>
          <p:nvPr/>
        </p:nvSpPr>
        <p:spPr>
          <a:xfrm>
            <a:off x="-1" y="0"/>
            <a:ext cx="19010313" cy="1112119"/>
          </a:xfrm>
          <a:custGeom>
            <a:avLst/>
            <a:gdLst/>
            <a:ahLst/>
            <a:cxnLst/>
            <a:rect l="l" t="t" r="r" b="b"/>
            <a:pathLst>
              <a:path w="1892300" h="440055">
                <a:moveTo>
                  <a:pt x="0" y="439737"/>
                </a:moveTo>
                <a:lnTo>
                  <a:pt x="1892300" y="439737"/>
                </a:lnTo>
                <a:lnTo>
                  <a:pt x="1892300" y="0"/>
                </a:lnTo>
                <a:lnTo>
                  <a:pt x="0" y="0"/>
                </a:lnTo>
                <a:lnTo>
                  <a:pt x="0" y="439737"/>
                </a:lnTo>
                <a:close/>
              </a:path>
            </a:pathLst>
          </a:custGeom>
          <a:solidFill>
            <a:srgbClr val="009E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18356" y="317499"/>
            <a:ext cx="171450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vi-VN" sz="4400" spc="-10" dirty="0">
                <a:solidFill>
                  <a:srgbClr val="FFFFFF"/>
                </a:solidFill>
                <a:cs typeface="Source Sans Pro Light"/>
              </a:rPr>
              <a:t>Chương  2.  BÀI  TOÁN  VÀ  PHƯƠNG  PHÁP  TÌM  KIẾM  LỜI  GIẢI</a:t>
            </a:r>
            <a:endParaRPr lang="vi-VN" sz="4400" dirty="0">
              <a:cs typeface="Source Sans Pro Light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522CD6F9-FAAB-EBF2-2F61-7ECBAB9ACB1A}"/>
              </a:ext>
            </a:extLst>
          </p:cNvPr>
          <p:cNvSpPr/>
          <p:nvPr/>
        </p:nvSpPr>
        <p:spPr>
          <a:xfrm>
            <a:off x="-1" y="1124818"/>
            <a:ext cx="18572957" cy="1000863"/>
          </a:xfrm>
          <a:custGeom>
            <a:avLst/>
            <a:gdLst>
              <a:gd name="connsiteX0" fmla="*/ 0 w 19044896"/>
              <a:gd name="connsiteY0" fmla="*/ 0 h 814838"/>
              <a:gd name="connsiteX1" fmla="*/ 17382432 w 19044896"/>
              <a:gd name="connsiteY1" fmla="*/ 0 h 814838"/>
              <a:gd name="connsiteX2" fmla="*/ 18288000 w 19044896"/>
              <a:gd name="connsiteY2" fmla="*/ 0 h 814838"/>
              <a:gd name="connsiteX3" fmla="*/ 18726162 w 19044896"/>
              <a:gd name="connsiteY3" fmla="*/ 0 h 814838"/>
              <a:gd name="connsiteX4" fmla="*/ 19044896 w 19044896"/>
              <a:gd name="connsiteY4" fmla="*/ 407419 h 814838"/>
              <a:gd name="connsiteX5" fmla="*/ 18726162 w 19044896"/>
              <a:gd name="connsiteY5" fmla="*/ 814838 h 814838"/>
              <a:gd name="connsiteX6" fmla="*/ 18288000 w 19044896"/>
              <a:gd name="connsiteY6" fmla="*/ 814838 h 814838"/>
              <a:gd name="connsiteX7" fmla="*/ 17382432 w 19044896"/>
              <a:gd name="connsiteY7" fmla="*/ 814838 h 814838"/>
              <a:gd name="connsiteX8" fmla="*/ 0 w 19044896"/>
              <a:gd name="connsiteY8" fmla="*/ 814838 h 814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044896" h="814838">
                <a:moveTo>
                  <a:pt x="0" y="0"/>
                </a:moveTo>
                <a:lnTo>
                  <a:pt x="17382432" y="0"/>
                </a:lnTo>
                <a:lnTo>
                  <a:pt x="18288000" y="0"/>
                </a:lnTo>
                <a:lnTo>
                  <a:pt x="18726162" y="0"/>
                </a:lnTo>
                <a:cubicBezTo>
                  <a:pt x="18902178" y="0"/>
                  <a:pt x="19044896" y="182396"/>
                  <a:pt x="19044896" y="407419"/>
                </a:cubicBezTo>
                <a:cubicBezTo>
                  <a:pt x="19044896" y="632443"/>
                  <a:pt x="18902178" y="814838"/>
                  <a:pt x="18726162" y="814838"/>
                </a:cubicBezTo>
                <a:lnTo>
                  <a:pt x="18288000" y="814838"/>
                </a:lnTo>
                <a:lnTo>
                  <a:pt x="17382432" y="814838"/>
                </a:lnTo>
                <a:lnTo>
                  <a:pt x="0" y="814838"/>
                </a:lnTo>
                <a:close/>
              </a:path>
            </a:pathLst>
          </a:custGeom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object 20">
            <a:extLst>
              <a:ext uri="{FF2B5EF4-FFF2-40B4-BE49-F238E27FC236}">
                <a16:creationId xmlns:a16="http://schemas.microsoft.com/office/drawing/2014/main" id="{E2933155-9A1C-13AF-46B7-606C90AB82AD}"/>
              </a:ext>
            </a:extLst>
          </p:cNvPr>
          <p:cNvSpPr txBox="1"/>
          <p:nvPr/>
        </p:nvSpPr>
        <p:spPr>
          <a:xfrm>
            <a:off x="1336434" y="2179925"/>
            <a:ext cx="8473522" cy="154215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83565" marR="5080" indent="-571500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vi-VN" sz="4000" spc="-5" dirty="0">
                <a:cs typeface="Source Sans Pro Light"/>
              </a:rPr>
              <a:t>DFS  có  giới  hạn  </a:t>
            </a:r>
            <a:r>
              <a:rPr lang="en-US" sz="4000" spc="-5" dirty="0">
                <a:cs typeface="Source Sans Pro Light"/>
              </a:rPr>
              <a:t>=  </a:t>
            </a:r>
            <a:r>
              <a:rPr lang="vi-VN" sz="4000" spc="-5" dirty="0">
                <a:cs typeface="Source Sans Pro Light"/>
              </a:rPr>
              <a:t>5  trong  trò  chơi  8  -  puzzle)</a:t>
            </a:r>
            <a:endParaRPr lang="en-US" sz="4000" spc="-5" dirty="0">
              <a:cs typeface="Source Sans Pro Light"/>
            </a:endParaRPr>
          </a:p>
        </p:txBody>
      </p:sp>
      <p:sp>
        <p:nvSpPr>
          <p:cNvPr id="8" name="object 20">
            <a:extLst>
              <a:ext uri="{FF2B5EF4-FFF2-40B4-BE49-F238E27FC236}">
                <a16:creationId xmlns:a16="http://schemas.microsoft.com/office/drawing/2014/main" id="{741827C7-EE84-B4FC-9E5C-303839CC7A00}"/>
              </a:ext>
            </a:extLst>
          </p:cNvPr>
          <p:cNvSpPr txBox="1"/>
          <p:nvPr/>
        </p:nvSpPr>
        <p:spPr>
          <a:xfrm>
            <a:off x="757564" y="1179062"/>
            <a:ext cx="17205792" cy="7419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83565" marR="5080" indent="-571500" algn="just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en-US" sz="4000" spc="-5" dirty="0" err="1">
                <a:cs typeface="Source Sans Pro Light"/>
              </a:rPr>
              <a:t>Tìm</a:t>
            </a:r>
            <a:r>
              <a:rPr lang="en-US" sz="4000" spc="-5" dirty="0">
                <a:cs typeface="Source Sans Pro Light"/>
              </a:rPr>
              <a:t>  </a:t>
            </a:r>
            <a:r>
              <a:rPr lang="en-US" sz="4000" spc="-5" dirty="0" err="1">
                <a:cs typeface="Source Sans Pro Light"/>
              </a:rPr>
              <a:t>kiếm</a:t>
            </a:r>
            <a:r>
              <a:rPr lang="en-US" sz="4000" spc="-5" dirty="0">
                <a:cs typeface="Source Sans Pro Light"/>
              </a:rPr>
              <a:t>  </a:t>
            </a:r>
            <a:r>
              <a:rPr lang="en-US" sz="4000" spc="-5" dirty="0" err="1">
                <a:cs typeface="Source Sans Pro Light"/>
              </a:rPr>
              <a:t>theo</a:t>
            </a:r>
            <a:r>
              <a:rPr lang="en-US" sz="4000" spc="-5" dirty="0">
                <a:cs typeface="Source Sans Pro Light"/>
              </a:rPr>
              <a:t>  </a:t>
            </a:r>
            <a:r>
              <a:rPr lang="en-US" sz="4000" spc="-5" dirty="0" err="1">
                <a:cs typeface="Source Sans Pro Light"/>
              </a:rPr>
              <a:t>chiều</a:t>
            </a:r>
            <a:r>
              <a:rPr lang="en-US" sz="4000" spc="-5" dirty="0">
                <a:cs typeface="Source Sans Pro Light"/>
              </a:rPr>
              <a:t>  </a:t>
            </a:r>
            <a:r>
              <a:rPr lang="en-US" sz="4000" spc="-5" dirty="0" err="1">
                <a:cs typeface="Source Sans Pro Light"/>
              </a:rPr>
              <a:t>sâu</a:t>
            </a:r>
            <a:r>
              <a:rPr lang="en-US" sz="4000" spc="-5" dirty="0">
                <a:cs typeface="Source Sans Pro Light"/>
              </a:rPr>
              <a:t>  </a:t>
            </a:r>
            <a:r>
              <a:rPr lang="en-US" sz="4000" spc="-5" dirty="0" err="1">
                <a:cs typeface="Source Sans Pro Light"/>
              </a:rPr>
              <a:t>có</a:t>
            </a:r>
            <a:r>
              <a:rPr lang="en-US" sz="4000" spc="-5" dirty="0">
                <a:cs typeface="Source Sans Pro Light"/>
              </a:rPr>
              <a:t>  </a:t>
            </a:r>
            <a:r>
              <a:rPr lang="en-US" sz="4000" spc="-5" dirty="0" err="1">
                <a:cs typeface="Source Sans Pro Light"/>
              </a:rPr>
              <a:t>giới</a:t>
            </a:r>
            <a:r>
              <a:rPr lang="en-US" sz="4000" spc="-5" dirty="0">
                <a:cs typeface="Source Sans Pro Light"/>
              </a:rPr>
              <a:t>  </a:t>
            </a:r>
            <a:r>
              <a:rPr lang="en-US" sz="4000" spc="-5" dirty="0" err="1">
                <a:cs typeface="Source Sans Pro Light"/>
              </a:rPr>
              <a:t>hạn</a:t>
            </a:r>
            <a:r>
              <a:rPr lang="en-US" sz="4000" spc="-5" dirty="0">
                <a:cs typeface="Source Sans Pro Light"/>
              </a:rPr>
              <a:t>  (Depth  Limited  Search)</a:t>
            </a:r>
            <a:endParaRPr lang="vi-VN" sz="4000" spc="-5" dirty="0">
              <a:cs typeface="Source Sans Pro Light"/>
            </a:endParaRPr>
          </a:p>
        </p:txBody>
      </p:sp>
    </p:spTree>
    <p:extLst>
      <p:ext uri="{BB962C8B-B14F-4D97-AF65-F5344CB8AC3E}">
        <p14:creationId xmlns:p14="http://schemas.microsoft.com/office/powerpoint/2010/main" val="334957466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4BBA82-DE6E-83EA-0441-32B847EDCA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6958" y="4660900"/>
            <a:ext cx="16396395" cy="1767382"/>
          </a:xfrm>
        </p:spPr>
        <p:txBody>
          <a:bodyPr>
            <a:normAutofit/>
          </a:bodyPr>
          <a:lstStyle/>
          <a:p>
            <a:pPr algn="ctr"/>
            <a:r>
              <a:rPr lang="en-US" sz="5000" dirty="0"/>
              <a:t>HẾT  CHƯƠNG  2</a:t>
            </a:r>
          </a:p>
        </p:txBody>
      </p:sp>
    </p:spTree>
    <p:extLst>
      <p:ext uri="{BB962C8B-B14F-4D97-AF65-F5344CB8AC3E}">
        <p14:creationId xmlns:p14="http://schemas.microsoft.com/office/powerpoint/2010/main" val="4590922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1" y="0"/>
            <a:ext cx="19010313" cy="1112119"/>
          </a:xfrm>
          <a:custGeom>
            <a:avLst/>
            <a:gdLst/>
            <a:ahLst/>
            <a:cxnLst/>
            <a:rect l="l" t="t" r="r" b="b"/>
            <a:pathLst>
              <a:path w="1892300" h="440055">
                <a:moveTo>
                  <a:pt x="0" y="439737"/>
                </a:moveTo>
                <a:lnTo>
                  <a:pt x="1892300" y="439737"/>
                </a:lnTo>
                <a:lnTo>
                  <a:pt x="1892300" y="0"/>
                </a:lnTo>
                <a:lnTo>
                  <a:pt x="0" y="0"/>
                </a:lnTo>
                <a:lnTo>
                  <a:pt x="0" y="439737"/>
                </a:lnTo>
                <a:close/>
              </a:path>
            </a:pathLst>
          </a:custGeom>
          <a:solidFill>
            <a:srgbClr val="009E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18356" y="317499"/>
            <a:ext cx="171450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vi-VN" sz="4400" spc="-10" dirty="0">
                <a:solidFill>
                  <a:srgbClr val="FFFFFF"/>
                </a:solidFill>
                <a:cs typeface="Source Sans Pro Light"/>
              </a:rPr>
              <a:t>Chương  2.  BÀI  TOÁN  VÀ  PHƯƠNG  PHÁP  TÌM  KIẾM  LỜI  GIẢI</a:t>
            </a:r>
            <a:endParaRPr lang="vi-VN" sz="4400" dirty="0">
              <a:cs typeface="Source Sans Pro Light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986164" y="1429618"/>
            <a:ext cx="15072192" cy="16950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83565" marR="5080" indent="-571500" algn="just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vi-VN" sz="4400" spc="-5" dirty="0">
                <a:cs typeface="Source Sans Pro Light"/>
              </a:rPr>
              <a:t>Một  lời  giải  của  bài  toán  là  một  dãy  các  phép  chuyển  trạng  thái  từ  trạng  thái</a:t>
            </a:r>
            <a:r>
              <a:rPr lang="en-US" sz="4400" spc="-5" dirty="0">
                <a:cs typeface="Source Sans Pro Light"/>
              </a:rPr>
              <a:t>  </a:t>
            </a:r>
            <a:r>
              <a:rPr lang="vi-VN" sz="4400" spc="-5" dirty="0">
                <a:cs typeface="Source Sans Pro Light"/>
              </a:rPr>
              <a:t>đầu  đến  trạng  thái  đích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72457C5-0E2F-2321-077C-B97EED7D7741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1156" y="1936091"/>
            <a:ext cx="6477702" cy="3410609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85E7445-1532-86BD-1E44-9A4528E0A5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5593298"/>
              </p:ext>
            </p:extLst>
          </p:nvPr>
        </p:nvGraphicFramePr>
        <p:xfrm>
          <a:off x="1491985" y="4356100"/>
          <a:ext cx="5803372" cy="4373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0843">
                  <a:extLst>
                    <a:ext uri="{9D8B030D-6E8A-4147-A177-3AD203B41FA5}">
                      <a16:colId xmlns:a16="http://schemas.microsoft.com/office/drawing/2014/main" val="838624059"/>
                    </a:ext>
                  </a:extLst>
                </a:gridCol>
                <a:gridCol w="1450843">
                  <a:extLst>
                    <a:ext uri="{9D8B030D-6E8A-4147-A177-3AD203B41FA5}">
                      <a16:colId xmlns:a16="http://schemas.microsoft.com/office/drawing/2014/main" val="2428671903"/>
                    </a:ext>
                  </a:extLst>
                </a:gridCol>
                <a:gridCol w="1450843">
                  <a:extLst>
                    <a:ext uri="{9D8B030D-6E8A-4147-A177-3AD203B41FA5}">
                      <a16:colId xmlns:a16="http://schemas.microsoft.com/office/drawing/2014/main" val="2457711132"/>
                    </a:ext>
                  </a:extLst>
                </a:gridCol>
                <a:gridCol w="1450843">
                  <a:extLst>
                    <a:ext uri="{9D8B030D-6E8A-4147-A177-3AD203B41FA5}">
                      <a16:colId xmlns:a16="http://schemas.microsoft.com/office/drawing/2014/main" val="4814304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500"/>
                        <a:t>Bước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50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500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50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0018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5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5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5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50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14435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5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5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5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50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73334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5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5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5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50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32563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5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5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5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50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97203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5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5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5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50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87053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500">
                          <a:highlight>
                            <a:srgbClr val="FFFF00"/>
                          </a:highlight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500">
                          <a:highlight>
                            <a:srgbClr val="FFFF00"/>
                          </a:highlight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500">
                          <a:highlight>
                            <a:srgbClr val="FFFF00"/>
                          </a:highlight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500" dirty="0">
                          <a:highlight>
                            <a:srgbClr val="FFFF00"/>
                          </a:highlight>
                        </a:rPr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2374885"/>
                  </a:ext>
                </a:extLst>
              </a:tr>
            </a:tbl>
          </a:graphicData>
        </a:graphic>
      </p:graphicFrame>
      <p:sp>
        <p:nvSpPr>
          <p:cNvPr id="7" name="object 20">
            <a:extLst>
              <a:ext uri="{FF2B5EF4-FFF2-40B4-BE49-F238E27FC236}">
                <a16:creationId xmlns:a16="http://schemas.microsoft.com/office/drawing/2014/main" id="{63793DB7-7EF0-0269-4531-BFA3E09BB68D}"/>
              </a:ext>
            </a:extLst>
          </p:cNvPr>
          <p:cNvSpPr txBox="1"/>
          <p:nvPr/>
        </p:nvSpPr>
        <p:spPr>
          <a:xfrm>
            <a:off x="2342356" y="9246745"/>
            <a:ext cx="3657600" cy="66902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algn="just">
              <a:lnSpc>
                <a:spcPct val="130000"/>
              </a:lnSpc>
            </a:pPr>
            <a:r>
              <a:rPr lang="en-US" sz="3600" spc="-5" dirty="0">
                <a:cs typeface="Source Sans Pro Light"/>
              </a:rPr>
              <a:t>Chi  </a:t>
            </a:r>
            <a:r>
              <a:rPr lang="en-US" sz="3600" spc="-5" dirty="0" err="1">
                <a:cs typeface="Source Sans Pro Light"/>
              </a:rPr>
              <a:t>phí</a:t>
            </a:r>
            <a:r>
              <a:rPr lang="en-US" sz="3600" spc="-5" dirty="0">
                <a:cs typeface="Source Sans Pro Light"/>
              </a:rPr>
              <a:t>  =  5</a:t>
            </a:r>
            <a:endParaRPr lang="vi-VN" sz="3600" spc="-5" dirty="0">
              <a:cs typeface="Source Sans Pro Light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B6E20FC-904F-CF3B-8718-30843ADE4EA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30" t="13618" r="33333" b="27218"/>
          <a:stretch/>
        </p:blipFill>
        <p:spPr>
          <a:xfrm>
            <a:off x="11714956" y="5346700"/>
            <a:ext cx="6705600" cy="5173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5555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1" y="0"/>
            <a:ext cx="19010313" cy="1112119"/>
          </a:xfrm>
          <a:custGeom>
            <a:avLst/>
            <a:gdLst/>
            <a:ahLst/>
            <a:cxnLst/>
            <a:rect l="l" t="t" r="r" b="b"/>
            <a:pathLst>
              <a:path w="1892300" h="440055">
                <a:moveTo>
                  <a:pt x="0" y="439737"/>
                </a:moveTo>
                <a:lnTo>
                  <a:pt x="1892300" y="439737"/>
                </a:lnTo>
                <a:lnTo>
                  <a:pt x="1892300" y="0"/>
                </a:lnTo>
                <a:lnTo>
                  <a:pt x="0" y="0"/>
                </a:lnTo>
                <a:lnTo>
                  <a:pt x="0" y="439737"/>
                </a:lnTo>
                <a:close/>
              </a:path>
            </a:pathLst>
          </a:custGeom>
          <a:solidFill>
            <a:srgbClr val="009E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18356" y="317499"/>
            <a:ext cx="171450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vi-VN" sz="4400" spc="-10" dirty="0">
                <a:solidFill>
                  <a:srgbClr val="FFFFFF"/>
                </a:solidFill>
                <a:cs typeface="Source Sans Pro Light"/>
              </a:rPr>
              <a:t>Chương  2.  BÀI  TOÁN  VÀ  PHƯƠNG  PHÁP  TÌM  KIẾM  LỜI  GIẢI</a:t>
            </a:r>
            <a:endParaRPr lang="vi-VN" sz="4400" dirty="0">
              <a:cs typeface="Source Sans Pro Light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986164" y="1429618"/>
            <a:ext cx="16672392" cy="345556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83565" marR="5080" indent="-571500" algn="just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en-US" sz="4400" spc="-5" dirty="0">
                <a:cs typeface="Source Sans Pro Light"/>
              </a:rPr>
              <a:t>B</a:t>
            </a:r>
            <a:r>
              <a:rPr lang="vi-VN" sz="4400" spc="-5" dirty="0">
                <a:cs typeface="Source Sans Pro Light"/>
              </a:rPr>
              <a:t>àn  cờ  kích  thước  3  x  3,  trên  bàn  cờ  có  8  quân  cờ  đánh  số  từ  1  đến  8</a:t>
            </a:r>
            <a:r>
              <a:rPr lang="en-US" sz="4400" spc="-5" dirty="0">
                <a:cs typeface="Source Sans Pro Light"/>
              </a:rPr>
              <a:t>  </a:t>
            </a:r>
            <a:r>
              <a:rPr lang="en-US" sz="4400" spc="-5" dirty="0" err="1">
                <a:cs typeface="Source Sans Pro Light"/>
              </a:rPr>
              <a:t>và</a:t>
            </a:r>
            <a:r>
              <a:rPr lang="en-US" sz="4400" spc="-5" dirty="0">
                <a:cs typeface="Source Sans Pro Light"/>
              </a:rPr>
              <a:t>  </a:t>
            </a:r>
            <a:r>
              <a:rPr lang="vi-VN" sz="4400" spc="-5" dirty="0">
                <a:cs typeface="Source Sans Pro Light"/>
              </a:rPr>
              <a:t>có  một  ô  trống.  </a:t>
            </a:r>
            <a:r>
              <a:rPr lang="en-US" sz="4400" spc="-5" dirty="0">
                <a:cs typeface="Source Sans Pro Light"/>
              </a:rPr>
              <a:t>C</a:t>
            </a:r>
            <a:r>
              <a:rPr lang="vi-VN" sz="4400" spc="-5" dirty="0">
                <a:cs typeface="Source Sans Pro Light"/>
              </a:rPr>
              <a:t>ó  thể  chuyển  một  quân  cờ  có  chung  cạnh  với  ô</a:t>
            </a:r>
            <a:r>
              <a:rPr lang="en-US" sz="4400" spc="-5" dirty="0">
                <a:cs typeface="Source Sans Pro Light"/>
              </a:rPr>
              <a:t>  </a:t>
            </a:r>
            <a:r>
              <a:rPr lang="vi-VN" sz="4400" spc="-5" dirty="0">
                <a:cs typeface="Source Sans Pro Light"/>
              </a:rPr>
              <a:t>trống  sang  ô  trống.</a:t>
            </a:r>
            <a:r>
              <a:rPr lang="en-US" sz="4400" spc="-5" dirty="0">
                <a:cs typeface="Source Sans Pro Light"/>
              </a:rPr>
              <a:t>  T</a:t>
            </a:r>
            <a:r>
              <a:rPr lang="vi-VN" sz="4400" spc="-5" dirty="0">
                <a:cs typeface="Source Sans Pro Light"/>
              </a:rPr>
              <a:t>ìm  dãy  các  phép  chuyển  để  từ  trạng  thái  ban  đầu  về  trạng  thái</a:t>
            </a:r>
            <a:r>
              <a:rPr lang="en-US" sz="4400" spc="-5" dirty="0">
                <a:cs typeface="Source Sans Pro Light"/>
              </a:rPr>
              <a:t>  </a:t>
            </a:r>
            <a:r>
              <a:rPr lang="vi-VN" sz="4400" spc="-5" dirty="0">
                <a:cs typeface="Source Sans Pro Light"/>
              </a:rPr>
              <a:t>đíc</a:t>
            </a:r>
            <a:r>
              <a:rPr lang="en-US" sz="4400" spc="-5" dirty="0">
                <a:cs typeface="Source Sans Pro Light"/>
              </a:rPr>
              <a:t>h.</a:t>
            </a:r>
            <a:endParaRPr lang="vi-VN" sz="4400" spc="-5" dirty="0">
              <a:cs typeface="Source Sans Pro Light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07DD75B-377B-B1CB-09F0-EF3E1F53FF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4757" y="5141502"/>
            <a:ext cx="5257800" cy="524152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8E04F8B-36F9-4660-CB5E-AC3889519B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87964" y="5202678"/>
            <a:ext cx="5257800" cy="5290662"/>
          </a:xfrm>
          <a:prstGeom prst="rect">
            <a:avLst/>
          </a:prstGeom>
        </p:spPr>
      </p:pic>
      <p:sp>
        <p:nvSpPr>
          <p:cNvPr id="13" name="Arrow: Striped Right 12">
            <a:extLst>
              <a:ext uri="{FF2B5EF4-FFF2-40B4-BE49-F238E27FC236}">
                <a16:creationId xmlns:a16="http://schemas.microsoft.com/office/drawing/2014/main" id="{77B95C38-8F58-DAA4-AACA-EAE433E3EE16}"/>
              </a:ext>
            </a:extLst>
          </p:cNvPr>
          <p:cNvSpPr/>
          <p:nvPr/>
        </p:nvSpPr>
        <p:spPr>
          <a:xfrm>
            <a:off x="11387525" y="6962163"/>
            <a:ext cx="1524000" cy="1600200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1970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1" y="0"/>
            <a:ext cx="19010313" cy="1112119"/>
          </a:xfrm>
          <a:custGeom>
            <a:avLst/>
            <a:gdLst/>
            <a:ahLst/>
            <a:cxnLst/>
            <a:rect l="l" t="t" r="r" b="b"/>
            <a:pathLst>
              <a:path w="1892300" h="440055">
                <a:moveTo>
                  <a:pt x="0" y="439737"/>
                </a:moveTo>
                <a:lnTo>
                  <a:pt x="1892300" y="439737"/>
                </a:lnTo>
                <a:lnTo>
                  <a:pt x="1892300" y="0"/>
                </a:lnTo>
                <a:lnTo>
                  <a:pt x="0" y="0"/>
                </a:lnTo>
                <a:lnTo>
                  <a:pt x="0" y="439737"/>
                </a:lnTo>
                <a:close/>
              </a:path>
            </a:pathLst>
          </a:custGeom>
          <a:solidFill>
            <a:srgbClr val="009E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18356" y="317499"/>
            <a:ext cx="171450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vi-VN" sz="4400" spc="-10" dirty="0">
                <a:solidFill>
                  <a:srgbClr val="FFFFFF"/>
                </a:solidFill>
                <a:cs typeface="Source Sans Pro Light"/>
              </a:rPr>
              <a:t>Chương  2.  BÀI  TOÁN  VÀ  PHƯƠNG  PHÁP  TÌM  KIẾM  LỜI  GIẢI</a:t>
            </a:r>
            <a:endParaRPr lang="vi-VN" sz="4400" dirty="0">
              <a:cs typeface="Source Sans Pro Light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986164" y="1429618"/>
            <a:ext cx="16672392" cy="785676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83565" marR="5080" indent="-571500" algn="just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vi-VN" sz="4400" spc="-5" dirty="0">
                <a:cs typeface="Source Sans Pro Light"/>
              </a:rPr>
              <a:t>Bài  toán  di  chuyển  8  số  trên  bàn  cờ  có  thể  phát  biểu  dưới  dạng  5  thành  phần</a:t>
            </a:r>
            <a:r>
              <a:rPr lang="en-US" sz="4400" spc="-5" dirty="0">
                <a:cs typeface="Source Sans Pro Light"/>
              </a:rPr>
              <a:t>:</a:t>
            </a:r>
          </a:p>
          <a:p>
            <a:pPr marL="583565" marR="5080" indent="-571500" algn="just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vi-VN" sz="4400" spc="-5" dirty="0">
                <a:cs typeface="Source Sans Pro Light"/>
              </a:rPr>
              <a:t>Biểu  diễn  trạng  thái:  mảng  2  chiều  kích  thước  3x3,  phần  tử  của  mảng  lưu  số  hiệu  quân</a:t>
            </a:r>
            <a:r>
              <a:rPr lang="en-US" sz="4400" spc="-5" dirty="0">
                <a:cs typeface="Source Sans Pro Light"/>
              </a:rPr>
              <a:t>  </a:t>
            </a:r>
            <a:r>
              <a:rPr lang="vi-VN" sz="4400" spc="-5" dirty="0">
                <a:cs typeface="Source Sans Pro Light"/>
              </a:rPr>
              <a:t>cờ  (từ  0  đến  9,  0  là  vị  trí  trống).  </a:t>
            </a:r>
            <a:endParaRPr lang="en-US" sz="4400" spc="-5" dirty="0">
              <a:cs typeface="Source Sans Pro Light"/>
            </a:endParaRPr>
          </a:p>
          <a:p>
            <a:pPr marL="583565" marR="5080" indent="-571500" algn="just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vi-VN" sz="4400" spc="-5" dirty="0">
                <a:cs typeface="Source Sans Pro Light"/>
              </a:rPr>
              <a:t>Trạng  thái  đầu  (hình  bên  trái)</a:t>
            </a:r>
          </a:p>
          <a:p>
            <a:pPr marL="583565" marR="5080" indent="-571500" algn="just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vi-VN" sz="4400" spc="-5" dirty="0">
                <a:cs typeface="Source Sans Pro Light"/>
              </a:rPr>
              <a:t>Trạng  thái  đích  (hình  bên  phải)</a:t>
            </a:r>
          </a:p>
          <a:p>
            <a:pPr marL="583565" marR="5080" indent="-571500" algn="just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vi-VN" sz="4400" spc="-5" dirty="0">
                <a:cs typeface="Source Sans Pro Light"/>
              </a:rPr>
              <a:t>Phép  chuyển  trạng  thái:  đổi  chỗ  ô  có  số  hiệu  0  với  một  trong  các  ô  có  cùng  cạnh.</a:t>
            </a:r>
          </a:p>
          <a:p>
            <a:pPr marL="583565" marR="5080" indent="-571500" algn="just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vi-VN" sz="4400" spc="-5" dirty="0">
                <a:cs typeface="Source Sans Pro Light"/>
              </a:rPr>
              <a:t>Chi  phí:  mỗi  phép  chuyển  có  chi  phí  1.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831705B-9A52-5097-E64B-4AB1162CF7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2556" y="4842624"/>
            <a:ext cx="2487788" cy="24800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CCB11D4-CAFA-3775-308E-CAA9D66E23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20052" y="4862758"/>
            <a:ext cx="2468796" cy="2484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8971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1" y="0"/>
            <a:ext cx="19010313" cy="1112119"/>
          </a:xfrm>
          <a:custGeom>
            <a:avLst/>
            <a:gdLst/>
            <a:ahLst/>
            <a:cxnLst/>
            <a:rect l="l" t="t" r="r" b="b"/>
            <a:pathLst>
              <a:path w="1892300" h="440055">
                <a:moveTo>
                  <a:pt x="0" y="439737"/>
                </a:moveTo>
                <a:lnTo>
                  <a:pt x="1892300" y="439737"/>
                </a:lnTo>
                <a:lnTo>
                  <a:pt x="1892300" y="0"/>
                </a:lnTo>
                <a:lnTo>
                  <a:pt x="0" y="0"/>
                </a:lnTo>
                <a:lnTo>
                  <a:pt x="0" y="439737"/>
                </a:lnTo>
                <a:close/>
              </a:path>
            </a:pathLst>
          </a:custGeom>
          <a:solidFill>
            <a:srgbClr val="009E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18356" y="317499"/>
            <a:ext cx="171450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vi-VN" sz="4400" spc="-10" dirty="0">
                <a:solidFill>
                  <a:srgbClr val="FFFFFF"/>
                </a:solidFill>
                <a:cs typeface="Source Sans Pro Light"/>
              </a:rPr>
              <a:t>Chương  2.  BÀI  TOÁN  VÀ  PHƯƠNG  PHÁP  TÌM  KIẾM  LỜI  GIẢI</a:t>
            </a:r>
            <a:endParaRPr lang="vi-VN" sz="4400" dirty="0">
              <a:cs typeface="Source Sans Pro Light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C89BCC1-E9C9-9DF0-2325-E57536D6EE95}"/>
              </a:ext>
            </a:extLst>
          </p:cNvPr>
          <p:cNvGrpSpPr/>
          <p:nvPr/>
        </p:nvGrpSpPr>
        <p:grpSpPr>
          <a:xfrm>
            <a:off x="818356" y="1612900"/>
            <a:ext cx="2709703" cy="2743197"/>
            <a:chOff x="851853" y="1612901"/>
            <a:chExt cx="2709703" cy="2743197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5292315-A87B-EFE9-9111-EDCA3433845B}"/>
                </a:ext>
              </a:extLst>
            </p:cNvPr>
            <p:cNvSpPr/>
            <p:nvPr/>
          </p:nvSpPr>
          <p:spPr>
            <a:xfrm>
              <a:off x="851853" y="1612901"/>
              <a:ext cx="880903" cy="91439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6000"/>
                <a:t>5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046D9C8-0D83-7CE0-4537-95BB6E46C81A}"/>
                </a:ext>
              </a:extLst>
            </p:cNvPr>
            <p:cNvSpPr/>
            <p:nvPr/>
          </p:nvSpPr>
          <p:spPr>
            <a:xfrm>
              <a:off x="1766253" y="1612901"/>
              <a:ext cx="880903" cy="91439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6000"/>
                <a:t>2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3CAD33F-FEE8-C750-E2BE-56F7EDC5DB97}"/>
                </a:ext>
              </a:extLst>
            </p:cNvPr>
            <p:cNvSpPr/>
            <p:nvPr/>
          </p:nvSpPr>
          <p:spPr>
            <a:xfrm>
              <a:off x="2680653" y="1612901"/>
              <a:ext cx="880903" cy="91439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6000"/>
                <a:t>1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2C16EB3-BC3C-DF64-29D6-4338F62C50C9}"/>
                </a:ext>
              </a:extLst>
            </p:cNvPr>
            <p:cNvSpPr/>
            <p:nvPr/>
          </p:nvSpPr>
          <p:spPr>
            <a:xfrm>
              <a:off x="851853" y="2527300"/>
              <a:ext cx="880903" cy="91439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6000"/>
                <a:t>7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0A20D33-6A08-58C2-303B-E7E760B7841F}"/>
                </a:ext>
              </a:extLst>
            </p:cNvPr>
            <p:cNvSpPr/>
            <p:nvPr/>
          </p:nvSpPr>
          <p:spPr>
            <a:xfrm>
              <a:off x="1766253" y="2527300"/>
              <a:ext cx="880903" cy="91439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6000"/>
                <a:t>4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79A9469-CB0E-D1CC-3DC8-E94E37AEEFF3}"/>
                </a:ext>
              </a:extLst>
            </p:cNvPr>
            <p:cNvSpPr/>
            <p:nvPr/>
          </p:nvSpPr>
          <p:spPr>
            <a:xfrm>
              <a:off x="2680653" y="2527300"/>
              <a:ext cx="880903" cy="91439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6000"/>
                <a:t>3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1E412D8-6F51-753F-7115-6DF18ED909E6}"/>
                </a:ext>
              </a:extLst>
            </p:cNvPr>
            <p:cNvSpPr/>
            <p:nvPr/>
          </p:nvSpPr>
          <p:spPr>
            <a:xfrm>
              <a:off x="851853" y="3441699"/>
              <a:ext cx="880903" cy="914399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0"/>
                <a:t>0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FCFE3DD-D463-EAE7-1EA3-5578ECB5BEF7}"/>
                </a:ext>
              </a:extLst>
            </p:cNvPr>
            <p:cNvSpPr/>
            <p:nvPr/>
          </p:nvSpPr>
          <p:spPr>
            <a:xfrm>
              <a:off x="1766253" y="3441699"/>
              <a:ext cx="880903" cy="91439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6000"/>
                <a:t>8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BA3C69A-1AC1-7C01-790B-E62C7AF4EBEC}"/>
                </a:ext>
              </a:extLst>
            </p:cNvPr>
            <p:cNvSpPr/>
            <p:nvPr/>
          </p:nvSpPr>
          <p:spPr>
            <a:xfrm>
              <a:off x="2680653" y="3441699"/>
              <a:ext cx="880903" cy="91439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6000"/>
                <a:t>6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B7EAD73-0E09-B662-34BB-4CC415137118}"/>
              </a:ext>
            </a:extLst>
          </p:cNvPr>
          <p:cNvGrpSpPr/>
          <p:nvPr/>
        </p:nvGrpSpPr>
        <p:grpSpPr>
          <a:xfrm>
            <a:off x="3839226" y="1612900"/>
            <a:ext cx="2709703" cy="2743197"/>
            <a:chOff x="851853" y="1612901"/>
            <a:chExt cx="2709703" cy="2743197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937805A-D020-03FB-4C45-A367B54E5412}"/>
                </a:ext>
              </a:extLst>
            </p:cNvPr>
            <p:cNvSpPr/>
            <p:nvPr/>
          </p:nvSpPr>
          <p:spPr>
            <a:xfrm>
              <a:off x="851853" y="1612901"/>
              <a:ext cx="880903" cy="91439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6000"/>
                <a:t>5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55623DD1-A158-7E27-9131-CA31B2FDE06D}"/>
                </a:ext>
              </a:extLst>
            </p:cNvPr>
            <p:cNvSpPr/>
            <p:nvPr/>
          </p:nvSpPr>
          <p:spPr>
            <a:xfrm>
              <a:off x="1766253" y="1612901"/>
              <a:ext cx="880903" cy="91439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6000"/>
                <a:t>2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AE11F39C-4005-39D6-36D3-6172CCB4899A}"/>
                </a:ext>
              </a:extLst>
            </p:cNvPr>
            <p:cNvSpPr/>
            <p:nvPr/>
          </p:nvSpPr>
          <p:spPr>
            <a:xfrm>
              <a:off x="2680653" y="1612901"/>
              <a:ext cx="880903" cy="91439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6000"/>
                <a:t>1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0AC0BDF-C29C-7225-64C4-D6D5B6FD1050}"/>
                </a:ext>
              </a:extLst>
            </p:cNvPr>
            <p:cNvSpPr/>
            <p:nvPr/>
          </p:nvSpPr>
          <p:spPr>
            <a:xfrm>
              <a:off x="851853" y="2527300"/>
              <a:ext cx="880903" cy="914399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0"/>
                <a:t>0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21114EB8-1269-8700-E7DD-896DCF59DDCB}"/>
                </a:ext>
              </a:extLst>
            </p:cNvPr>
            <p:cNvSpPr/>
            <p:nvPr/>
          </p:nvSpPr>
          <p:spPr>
            <a:xfrm>
              <a:off x="1766253" y="2527300"/>
              <a:ext cx="880903" cy="91439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6000"/>
                <a:t>4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EB569AF2-D119-6703-787D-DB319953419F}"/>
                </a:ext>
              </a:extLst>
            </p:cNvPr>
            <p:cNvSpPr/>
            <p:nvPr/>
          </p:nvSpPr>
          <p:spPr>
            <a:xfrm>
              <a:off x="2680653" y="2527300"/>
              <a:ext cx="880903" cy="91439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6000"/>
                <a:t>3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D58691F-A2F6-41A4-BD1B-FB711A38EE20}"/>
                </a:ext>
              </a:extLst>
            </p:cNvPr>
            <p:cNvSpPr/>
            <p:nvPr/>
          </p:nvSpPr>
          <p:spPr>
            <a:xfrm>
              <a:off x="851853" y="3441699"/>
              <a:ext cx="880903" cy="91439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6000"/>
                <a:t>7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09D3D76F-EB97-7FBF-73B0-00A4300222A2}"/>
                </a:ext>
              </a:extLst>
            </p:cNvPr>
            <p:cNvSpPr/>
            <p:nvPr/>
          </p:nvSpPr>
          <p:spPr>
            <a:xfrm>
              <a:off x="1766253" y="3441699"/>
              <a:ext cx="880903" cy="91439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6000"/>
                <a:t>8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03DB4743-284C-4C3C-24F7-4C569B97163F}"/>
                </a:ext>
              </a:extLst>
            </p:cNvPr>
            <p:cNvSpPr/>
            <p:nvPr/>
          </p:nvSpPr>
          <p:spPr>
            <a:xfrm>
              <a:off x="2680653" y="3441699"/>
              <a:ext cx="880903" cy="91439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6000"/>
                <a:t>6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BA1FC90-9F60-B939-D892-8D8A49BB9C99}"/>
              </a:ext>
            </a:extLst>
          </p:cNvPr>
          <p:cNvGrpSpPr/>
          <p:nvPr/>
        </p:nvGrpSpPr>
        <p:grpSpPr>
          <a:xfrm>
            <a:off x="6860096" y="1612900"/>
            <a:ext cx="2709703" cy="2743197"/>
            <a:chOff x="851853" y="1612901"/>
            <a:chExt cx="2709703" cy="2743197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B253A88D-1AA4-E79A-8B3D-4B4224A603D2}"/>
                </a:ext>
              </a:extLst>
            </p:cNvPr>
            <p:cNvSpPr/>
            <p:nvPr/>
          </p:nvSpPr>
          <p:spPr>
            <a:xfrm>
              <a:off x="851853" y="1612901"/>
              <a:ext cx="880903" cy="914399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0"/>
                <a:t>0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45F6367F-DE83-97AC-97A1-A3F1CF1DEB84}"/>
                </a:ext>
              </a:extLst>
            </p:cNvPr>
            <p:cNvSpPr/>
            <p:nvPr/>
          </p:nvSpPr>
          <p:spPr>
            <a:xfrm>
              <a:off x="1766253" y="1612901"/>
              <a:ext cx="880903" cy="91439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6000"/>
                <a:t>2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ED33826-9C2E-935C-2D4A-06091E2E4D84}"/>
                </a:ext>
              </a:extLst>
            </p:cNvPr>
            <p:cNvSpPr/>
            <p:nvPr/>
          </p:nvSpPr>
          <p:spPr>
            <a:xfrm>
              <a:off x="2680653" y="1612901"/>
              <a:ext cx="880903" cy="91439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6000"/>
                <a:t>1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4EAF363-B1CB-D50C-5354-E713E90CC6C4}"/>
                </a:ext>
              </a:extLst>
            </p:cNvPr>
            <p:cNvSpPr/>
            <p:nvPr/>
          </p:nvSpPr>
          <p:spPr>
            <a:xfrm>
              <a:off x="851853" y="2527300"/>
              <a:ext cx="880903" cy="91439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6000"/>
                <a:t>5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AE607743-0A09-73D8-D29B-E235044A0457}"/>
                </a:ext>
              </a:extLst>
            </p:cNvPr>
            <p:cNvSpPr/>
            <p:nvPr/>
          </p:nvSpPr>
          <p:spPr>
            <a:xfrm>
              <a:off x="1766253" y="2527300"/>
              <a:ext cx="880903" cy="91439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6000"/>
                <a:t>4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B8F0520C-7924-3BFA-CD87-135D9DA9B7C4}"/>
                </a:ext>
              </a:extLst>
            </p:cNvPr>
            <p:cNvSpPr/>
            <p:nvPr/>
          </p:nvSpPr>
          <p:spPr>
            <a:xfrm>
              <a:off x="2680653" y="2527300"/>
              <a:ext cx="880903" cy="91439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6000"/>
                <a:t>3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0D98B3B9-67E8-A52F-63D1-88BADA0C5594}"/>
                </a:ext>
              </a:extLst>
            </p:cNvPr>
            <p:cNvSpPr/>
            <p:nvPr/>
          </p:nvSpPr>
          <p:spPr>
            <a:xfrm>
              <a:off x="851853" y="3441699"/>
              <a:ext cx="880903" cy="91439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6000"/>
                <a:t>7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5E2D6CAE-53C5-50D4-BC90-0D3990DE19E3}"/>
                </a:ext>
              </a:extLst>
            </p:cNvPr>
            <p:cNvSpPr/>
            <p:nvPr/>
          </p:nvSpPr>
          <p:spPr>
            <a:xfrm>
              <a:off x="1766253" y="3441699"/>
              <a:ext cx="880903" cy="91439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6000"/>
                <a:t>8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F3BBF81B-9A72-988A-2F9B-8437B6D1F29E}"/>
                </a:ext>
              </a:extLst>
            </p:cNvPr>
            <p:cNvSpPr/>
            <p:nvPr/>
          </p:nvSpPr>
          <p:spPr>
            <a:xfrm>
              <a:off x="2680653" y="3441699"/>
              <a:ext cx="880903" cy="91439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6000"/>
                <a:t>6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D58D4D8A-0FB0-9ECC-11BB-65FFF835633E}"/>
              </a:ext>
            </a:extLst>
          </p:cNvPr>
          <p:cNvGrpSpPr/>
          <p:nvPr/>
        </p:nvGrpSpPr>
        <p:grpSpPr>
          <a:xfrm>
            <a:off x="9880966" y="1612900"/>
            <a:ext cx="2709703" cy="2743197"/>
            <a:chOff x="851853" y="1612901"/>
            <a:chExt cx="2709703" cy="2743197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1A9AE7A5-E578-38BA-1FF4-DC77641B456A}"/>
                </a:ext>
              </a:extLst>
            </p:cNvPr>
            <p:cNvSpPr/>
            <p:nvPr/>
          </p:nvSpPr>
          <p:spPr>
            <a:xfrm>
              <a:off x="851853" y="1612901"/>
              <a:ext cx="880903" cy="91439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6000"/>
                <a:t>2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227D5D23-6CFF-E188-4BA1-7DE518AC149D}"/>
                </a:ext>
              </a:extLst>
            </p:cNvPr>
            <p:cNvSpPr/>
            <p:nvPr/>
          </p:nvSpPr>
          <p:spPr>
            <a:xfrm>
              <a:off x="1766253" y="1612901"/>
              <a:ext cx="880903" cy="914399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0"/>
                <a:t>0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85D14E1A-1588-1CDE-2313-088FCFE69C6D}"/>
                </a:ext>
              </a:extLst>
            </p:cNvPr>
            <p:cNvSpPr/>
            <p:nvPr/>
          </p:nvSpPr>
          <p:spPr>
            <a:xfrm>
              <a:off x="2680653" y="1612901"/>
              <a:ext cx="880903" cy="91439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6000"/>
                <a:t>1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3C8D22A3-9CCD-AD10-5ABE-92C24909B161}"/>
                </a:ext>
              </a:extLst>
            </p:cNvPr>
            <p:cNvSpPr/>
            <p:nvPr/>
          </p:nvSpPr>
          <p:spPr>
            <a:xfrm>
              <a:off x="851853" y="2527300"/>
              <a:ext cx="880903" cy="91439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6000"/>
                <a:t>5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2FC6D6AF-BA6E-5221-E71B-086B53F72DFF}"/>
                </a:ext>
              </a:extLst>
            </p:cNvPr>
            <p:cNvSpPr/>
            <p:nvPr/>
          </p:nvSpPr>
          <p:spPr>
            <a:xfrm>
              <a:off x="1766253" y="2527300"/>
              <a:ext cx="880903" cy="91439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6000"/>
                <a:t>4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4C685015-E294-56AF-4353-6A22074A6CB1}"/>
                </a:ext>
              </a:extLst>
            </p:cNvPr>
            <p:cNvSpPr/>
            <p:nvPr/>
          </p:nvSpPr>
          <p:spPr>
            <a:xfrm>
              <a:off x="2680653" y="2527300"/>
              <a:ext cx="880903" cy="91439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6000"/>
                <a:t>3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9642DB41-F64F-2FB6-5631-8BBBCFCEB23A}"/>
                </a:ext>
              </a:extLst>
            </p:cNvPr>
            <p:cNvSpPr/>
            <p:nvPr/>
          </p:nvSpPr>
          <p:spPr>
            <a:xfrm>
              <a:off x="851853" y="3441699"/>
              <a:ext cx="880903" cy="91439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6000"/>
                <a:t>7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F4BC209A-DCCD-8D91-F9FB-59F9B8E5CE86}"/>
                </a:ext>
              </a:extLst>
            </p:cNvPr>
            <p:cNvSpPr/>
            <p:nvPr/>
          </p:nvSpPr>
          <p:spPr>
            <a:xfrm>
              <a:off x="1766253" y="3441699"/>
              <a:ext cx="880903" cy="91439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6000"/>
                <a:t>8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56D53687-590A-BCCA-C91A-6D6F43C0EFCD}"/>
                </a:ext>
              </a:extLst>
            </p:cNvPr>
            <p:cNvSpPr/>
            <p:nvPr/>
          </p:nvSpPr>
          <p:spPr>
            <a:xfrm>
              <a:off x="2680653" y="3441699"/>
              <a:ext cx="880903" cy="91439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6000"/>
                <a:t>6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8DC01555-51BC-2C0A-604C-2BBCD8CD3709}"/>
              </a:ext>
            </a:extLst>
          </p:cNvPr>
          <p:cNvGrpSpPr/>
          <p:nvPr/>
        </p:nvGrpSpPr>
        <p:grpSpPr>
          <a:xfrm>
            <a:off x="12901836" y="1612900"/>
            <a:ext cx="2709703" cy="2743197"/>
            <a:chOff x="851853" y="1612901"/>
            <a:chExt cx="2709703" cy="2743197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6E762050-C972-6ED1-1473-2C9DA4A94D38}"/>
                </a:ext>
              </a:extLst>
            </p:cNvPr>
            <p:cNvSpPr/>
            <p:nvPr/>
          </p:nvSpPr>
          <p:spPr>
            <a:xfrm>
              <a:off x="851853" y="1612901"/>
              <a:ext cx="880903" cy="91439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6000"/>
                <a:t>2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DBA8264E-ECF4-3C63-E7C6-EF91DCD7DAE7}"/>
                </a:ext>
              </a:extLst>
            </p:cNvPr>
            <p:cNvSpPr/>
            <p:nvPr/>
          </p:nvSpPr>
          <p:spPr>
            <a:xfrm>
              <a:off x="1766253" y="1612901"/>
              <a:ext cx="880903" cy="91439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6000"/>
                <a:t>4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AB706EE1-0108-D864-ABC6-6B0452FA8DDC}"/>
                </a:ext>
              </a:extLst>
            </p:cNvPr>
            <p:cNvSpPr/>
            <p:nvPr/>
          </p:nvSpPr>
          <p:spPr>
            <a:xfrm>
              <a:off x="2680653" y="1612901"/>
              <a:ext cx="880903" cy="91439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6000"/>
                <a:t>1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828F3B63-EB50-6EEA-A829-E1DFB0E9F5B7}"/>
                </a:ext>
              </a:extLst>
            </p:cNvPr>
            <p:cNvSpPr/>
            <p:nvPr/>
          </p:nvSpPr>
          <p:spPr>
            <a:xfrm>
              <a:off x="851853" y="2527300"/>
              <a:ext cx="880903" cy="91439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6000"/>
                <a:t>5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55DDDE7B-BA4A-6E55-78E1-CD8B355DE242}"/>
                </a:ext>
              </a:extLst>
            </p:cNvPr>
            <p:cNvSpPr/>
            <p:nvPr/>
          </p:nvSpPr>
          <p:spPr>
            <a:xfrm>
              <a:off x="1766253" y="2527300"/>
              <a:ext cx="880903" cy="914399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0"/>
                <a:t>0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D17FCCD4-DBD3-8AF2-CDAB-318E21D3BCAE}"/>
                </a:ext>
              </a:extLst>
            </p:cNvPr>
            <p:cNvSpPr/>
            <p:nvPr/>
          </p:nvSpPr>
          <p:spPr>
            <a:xfrm>
              <a:off x="2680653" y="2527300"/>
              <a:ext cx="880903" cy="91439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6000"/>
                <a:t>3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4C89E753-91FD-51F5-DAFB-797AA82B831C}"/>
                </a:ext>
              </a:extLst>
            </p:cNvPr>
            <p:cNvSpPr/>
            <p:nvPr/>
          </p:nvSpPr>
          <p:spPr>
            <a:xfrm>
              <a:off x="851853" y="3441699"/>
              <a:ext cx="880903" cy="91439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6000"/>
                <a:t>7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1B86FE71-420C-CE21-3EB9-5636CC315C3B}"/>
                </a:ext>
              </a:extLst>
            </p:cNvPr>
            <p:cNvSpPr/>
            <p:nvPr/>
          </p:nvSpPr>
          <p:spPr>
            <a:xfrm>
              <a:off x="1766253" y="3441699"/>
              <a:ext cx="880903" cy="91439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6000"/>
                <a:t>8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F301C4A5-F85F-1499-12D5-0C04C49048F4}"/>
                </a:ext>
              </a:extLst>
            </p:cNvPr>
            <p:cNvSpPr/>
            <p:nvPr/>
          </p:nvSpPr>
          <p:spPr>
            <a:xfrm>
              <a:off x="2680653" y="3441699"/>
              <a:ext cx="880903" cy="91439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6000"/>
                <a:t>6</a:t>
              </a: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21CB1046-46F4-D7E4-F42E-2629B7FAB4EA}"/>
              </a:ext>
            </a:extLst>
          </p:cNvPr>
          <p:cNvGrpSpPr/>
          <p:nvPr/>
        </p:nvGrpSpPr>
        <p:grpSpPr>
          <a:xfrm>
            <a:off x="15922705" y="1612900"/>
            <a:ext cx="2709703" cy="2743197"/>
            <a:chOff x="851853" y="1612901"/>
            <a:chExt cx="2709703" cy="2743197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28804F05-F600-AA14-82A8-3DF53322D904}"/>
                </a:ext>
              </a:extLst>
            </p:cNvPr>
            <p:cNvSpPr/>
            <p:nvPr/>
          </p:nvSpPr>
          <p:spPr>
            <a:xfrm>
              <a:off x="851853" y="1612901"/>
              <a:ext cx="880903" cy="91439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6000"/>
                <a:t>2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1B9BC114-1408-BC3B-38FE-93C1118470D4}"/>
                </a:ext>
              </a:extLst>
            </p:cNvPr>
            <p:cNvSpPr/>
            <p:nvPr/>
          </p:nvSpPr>
          <p:spPr>
            <a:xfrm>
              <a:off x="1766253" y="1612901"/>
              <a:ext cx="880903" cy="91439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6000"/>
                <a:t>4</a:t>
              </a: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06CF8A5C-5F5E-896A-8B6A-92A26695B67E}"/>
                </a:ext>
              </a:extLst>
            </p:cNvPr>
            <p:cNvSpPr/>
            <p:nvPr/>
          </p:nvSpPr>
          <p:spPr>
            <a:xfrm>
              <a:off x="2680653" y="1612901"/>
              <a:ext cx="880903" cy="91439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6000"/>
                <a:t>1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B4D640CD-5394-B3C1-FF67-0F438E12A0C8}"/>
                </a:ext>
              </a:extLst>
            </p:cNvPr>
            <p:cNvSpPr/>
            <p:nvPr/>
          </p:nvSpPr>
          <p:spPr>
            <a:xfrm>
              <a:off x="851853" y="2527300"/>
              <a:ext cx="880903" cy="914399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0"/>
                <a:t>0</a:t>
              </a: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08AB9DD7-B62B-19EC-6447-604F6E2CD3DF}"/>
                </a:ext>
              </a:extLst>
            </p:cNvPr>
            <p:cNvSpPr/>
            <p:nvPr/>
          </p:nvSpPr>
          <p:spPr>
            <a:xfrm>
              <a:off x="1766253" y="2527300"/>
              <a:ext cx="880903" cy="91439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6000"/>
                <a:t>5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FFF4AADC-5CD9-6922-6F37-FA34721E0E62}"/>
                </a:ext>
              </a:extLst>
            </p:cNvPr>
            <p:cNvSpPr/>
            <p:nvPr/>
          </p:nvSpPr>
          <p:spPr>
            <a:xfrm>
              <a:off x="2680653" y="2527300"/>
              <a:ext cx="880903" cy="91439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6000"/>
                <a:t>3</a:t>
              </a: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F19C8FBF-2A38-8718-6ED1-63B8AC633302}"/>
                </a:ext>
              </a:extLst>
            </p:cNvPr>
            <p:cNvSpPr/>
            <p:nvPr/>
          </p:nvSpPr>
          <p:spPr>
            <a:xfrm>
              <a:off x="851853" y="3441699"/>
              <a:ext cx="880903" cy="91439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6000"/>
                <a:t>7</a:t>
              </a: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23246E03-2C30-6E81-138A-4D28603D5F71}"/>
                </a:ext>
              </a:extLst>
            </p:cNvPr>
            <p:cNvSpPr/>
            <p:nvPr/>
          </p:nvSpPr>
          <p:spPr>
            <a:xfrm>
              <a:off x="1766253" y="3441699"/>
              <a:ext cx="880903" cy="91439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6000"/>
                <a:t>8</a:t>
              </a: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5DC293DC-A51B-5E0B-4104-DFCAF32C133A}"/>
                </a:ext>
              </a:extLst>
            </p:cNvPr>
            <p:cNvSpPr/>
            <p:nvPr/>
          </p:nvSpPr>
          <p:spPr>
            <a:xfrm>
              <a:off x="2680653" y="3441699"/>
              <a:ext cx="880903" cy="91439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6000"/>
                <a:t>6</a:t>
              </a: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CA5D36D4-EB9E-B6DC-4B77-285E958B7705}"/>
              </a:ext>
            </a:extLst>
          </p:cNvPr>
          <p:cNvGrpSpPr/>
          <p:nvPr/>
        </p:nvGrpSpPr>
        <p:grpSpPr>
          <a:xfrm>
            <a:off x="15982156" y="4737100"/>
            <a:ext cx="2709703" cy="2743197"/>
            <a:chOff x="851853" y="1612901"/>
            <a:chExt cx="2709703" cy="2743197"/>
          </a:xfrm>
        </p:grpSpPr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3BAA2078-FDC6-CDE2-E8E1-8FE88E5311C4}"/>
                </a:ext>
              </a:extLst>
            </p:cNvPr>
            <p:cNvSpPr/>
            <p:nvPr/>
          </p:nvSpPr>
          <p:spPr>
            <a:xfrm>
              <a:off x="851853" y="1612901"/>
              <a:ext cx="880903" cy="914399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0"/>
                <a:t>0</a:t>
              </a: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4A9E9513-D0E5-38F4-44E0-7B73800FE5CE}"/>
                </a:ext>
              </a:extLst>
            </p:cNvPr>
            <p:cNvSpPr/>
            <p:nvPr/>
          </p:nvSpPr>
          <p:spPr>
            <a:xfrm>
              <a:off x="1766253" y="1612901"/>
              <a:ext cx="880903" cy="91439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6000"/>
                <a:t>4</a:t>
              </a: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DBB162C2-6F12-C788-EE21-BF45A536C7EA}"/>
                </a:ext>
              </a:extLst>
            </p:cNvPr>
            <p:cNvSpPr/>
            <p:nvPr/>
          </p:nvSpPr>
          <p:spPr>
            <a:xfrm>
              <a:off x="2680653" y="1612901"/>
              <a:ext cx="880903" cy="91439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6000"/>
                <a:t>1</a:t>
              </a: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EF35BEF0-BC83-98EE-FA86-C80C06E2E880}"/>
                </a:ext>
              </a:extLst>
            </p:cNvPr>
            <p:cNvSpPr/>
            <p:nvPr/>
          </p:nvSpPr>
          <p:spPr>
            <a:xfrm>
              <a:off x="851853" y="2527300"/>
              <a:ext cx="880903" cy="91439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6000"/>
                <a:t>2</a:t>
              </a: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47C6964C-6C4F-DBE5-9C51-62C759A46261}"/>
                </a:ext>
              </a:extLst>
            </p:cNvPr>
            <p:cNvSpPr/>
            <p:nvPr/>
          </p:nvSpPr>
          <p:spPr>
            <a:xfrm>
              <a:off x="1766253" y="2527300"/>
              <a:ext cx="880903" cy="91439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6000"/>
                <a:t>5</a:t>
              </a: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47D55103-A638-B9BA-5AEF-EA40CDF6050D}"/>
                </a:ext>
              </a:extLst>
            </p:cNvPr>
            <p:cNvSpPr/>
            <p:nvPr/>
          </p:nvSpPr>
          <p:spPr>
            <a:xfrm>
              <a:off x="2680653" y="2527300"/>
              <a:ext cx="880903" cy="91439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6000"/>
                <a:t>3</a:t>
              </a: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1F2B7CD5-3FD4-19DA-980A-82C4C488A14E}"/>
                </a:ext>
              </a:extLst>
            </p:cNvPr>
            <p:cNvSpPr/>
            <p:nvPr/>
          </p:nvSpPr>
          <p:spPr>
            <a:xfrm>
              <a:off x="851853" y="3441699"/>
              <a:ext cx="880903" cy="91439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6000"/>
                <a:t>7</a:t>
              </a: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A242A7D4-1296-A39A-1B1F-418AEC828474}"/>
                </a:ext>
              </a:extLst>
            </p:cNvPr>
            <p:cNvSpPr/>
            <p:nvPr/>
          </p:nvSpPr>
          <p:spPr>
            <a:xfrm>
              <a:off x="1766253" y="3441699"/>
              <a:ext cx="880903" cy="91439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6000"/>
                <a:t>8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F924C428-981E-337B-10AA-58062147F588}"/>
                </a:ext>
              </a:extLst>
            </p:cNvPr>
            <p:cNvSpPr/>
            <p:nvPr/>
          </p:nvSpPr>
          <p:spPr>
            <a:xfrm>
              <a:off x="2680653" y="3441699"/>
              <a:ext cx="880903" cy="91439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6000"/>
                <a:t>6</a:t>
              </a: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D6F63C90-BF24-07A0-3016-4F58CAD0850D}"/>
              </a:ext>
            </a:extLst>
          </p:cNvPr>
          <p:cNvGrpSpPr/>
          <p:nvPr/>
        </p:nvGrpSpPr>
        <p:grpSpPr>
          <a:xfrm>
            <a:off x="12956161" y="4737100"/>
            <a:ext cx="2709703" cy="2743197"/>
            <a:chOff x="851853" y="1612901"/>
            <a:chExt cx="2709703" cy="2743197"/>
          </a:xfrm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ECCFEBF0-4C14-3EDA-4856-1236E05C7C47}"/>
                </a:ext>
              </a:extLst>
            </p:cNvPr>
            <p:cNvSpPr/>
            <p:nvPr/>
          </p:nvSpPr>
          <p:spPr>
            <a:xfrm>
              <a:off x="851853" y="1612901"/>
              <a:ext cx="880903" cy="91439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6000"/>
                <a:t>4</a:t>
              </a: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9F5538A3-A44F-9E74-54CD-8B901E68EBC8}"/>
                </a:ext>
              </a:extLst>
            </p:cNvPr>
            <p:cNvSpPr/>
            <p:nvPr/>
          </p:nvSpPr>
          <p:spPr>
            <a:xfrm>
              <a:off x="1766253" y="1612901"/>
              <a:ext cx="880903" cy="914399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0"/>
                <a:t>0</a:t>
              </a: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08588AAE-3E22-5DEE-7675-3C6C0FCEA8D3}"/>
                </a:ext>
              </a:extLst>
            </p:cNvPr>
            <p:cNvSpPr/>
            <p:nvPr/>
          </p:nvSpPr>
          <p:spPr>
            <a:xfrm>
              <a:off x="2680653" y="1612901"/>
              <a:ext cx="880903" cy="91439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6000"/>
                <a:t>1</a:t>
              </a: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892859F7-9ECA-C706-2DFE-798060745146}"/>
                </a:ext>
              </a:extLst>
            </p:cNvPr>
            <p:cNvSpPr/>
            <p:nvPr/>
          </p:nvSpPr>
          <p:spPr>
            <a:xfrm>
              <a:off x="851853" y="2527300"/>
              <a:ext cx="880903" cy="91439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6000"/>
                <a:t>2</a:t>
              </a: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EF7005AD-3F98-8FD3-7E3C-A3F6D0AB42FF}"/>
                </a:ext>
              </a:extLst>
            </p:cNvPr>
            <p:cNvSpPr/>
            <p:nvPr/>
          </p:nvSpPr>
          <p:spPr>
            <a:xfrm>
              <a:off x="1766253" y="2527300"/>
              <a:ext cx="880903" cy="91439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6000"/>
                <a:t>5</a:t>
              </a: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44C7F971-D6A6-7693-AA44-AE2B5106CB46}"/>
                </a:ext>
              </a:extLst>
            </p:cNvPr>
            <p:cNvSpPr/>
            <p:nvPr/>
          </p:nvSpPr>
          <p:spPr>
            <a:xfrm>
              <a:off x="2680653" y="2527300"/>
              <a:ext cx="880903" cy="91439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6000"/>
                <a:t>3</a:t>
              </a:r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4F1248B1-C1F8-3BF8-B916-51AED7E18BE5}"/>
                </a:ext>
              </a:extLst>
            </p:cNvPr>
            <p:cNvSpPr/>
            <p:nvPr/>
          </p:nvSpPr>
          <p:spPr>
            <a:xfrm>
              <a:off x="851853" y="3441699"/>
              <a:ext cx="880903" cy="91439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6000"/>
                <a:t>7</a:t>
              </a:r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3830F3C3-E819-D2CB-E79D-546F4A310E40}"/>
                </a:ext>
              </a:extLst>
            </p:cNvPr>
            <p:cNvSpPr/>
            <p:nvPr/>
          </p:nvSpPr>
          <p:spPr>
            <a:xfrm>
              <a:off x="1766253" y="3441699"/>
              <a:ext cx="880903" cy="91439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6000"/>
                <a:t>8</a:t>
              </a:r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F53D3E6A-F934-C37E-C193-5D5164FA1EBD}"/>
                </a:ext>
              </a:extLst>
            </p:cNvPr>
            <p:cNvSpPr/>
            <p:nvPr/>
          </p:nvSpPr>
          <p:spPr>
            <a:xfrm>
              <a:off x="2680653" y="3441699"/>
              <a:ext cx="880903" cy="91439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6000"/>
                <a:t>6</a:t>
              </a:r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9776D01B-F9C6-EB80-B648-C85A5661C48C}"/>
              </a:ext>
            </a:extLst>
          </p:cNvPr>
          <p:cNvGrpSpPr/>
          <p:nvPr/>
        </p:nvGrpSpPr>
        <p:grpSpPr>
          <a:xfrm>
            <a:off x="9930167" y="4737100"/>
            <a:ext cx="2709703" cy="2743197"/>
            <a:chOff x="851853" y="1612901"/>
            <a:chExt cx="2709703" cy="2743197"/>
          </a:xfrm>
        </p:grpSpPr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81E58C10-1C5D-BE94-22CD-D0569C9DBDA2}"/>
                </a:ext>
              </a:extLst>
            </p:cNvPr>
            <p:cNvSpPr/>
            <p:nvPr/>
          </p:nvSpPr>
          <p:spPr>
            <a:xfrm>
              <a:off x="851853" y="1612901"/>
              <a:ext cx="880903" cy="91439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6000"/>
                <a:t>4</a:t>
              </a:r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3B6759AA-9840-8A8A-86A2-CB49A94CB045}"/>
                </a:ext>
              </a:extLst>
            </p:cNvPr>
            <p:cNvSpPr/>
            <p:nvPr/>
          </p:nvSpPr>
          <p:spPr>
            <a:xfrm>
              <a:off x="1766253" y="1612901"/>
              <a:ext cx="880903" cy="91439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6000"/>
                <a:t>1</a:t>
              </a:r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DF8F2A7B-53D0-E891-0616-01219825FE9B}"/>
                </a:ext>
              </a:extLst>
            </p:cNvPr>
            <p:cNvSpPr/>
            <p:nvPr/>
          </p:nvSpPr>
          <p:spPr>
            <a:xfrm>
              <a:off x="2680653" y="1612901"/>
              <a:ext cx="880903" cy="914399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0"/>
                <a:t>0</a:t>
              </a:r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6E820D94-8BBF-D694-0FCA-D803064260C9}"/>
                </a:ext>
              </a:extLst>
            </p:cNvPr>
            <p:cNvSpPr/>
            <p:nvPr/>
          </p:nvSpPr>
          <p:spPr>
            <a:xfrm>
              <a:off x="851853" y="2527300"/>
              <a:ext cx="880903" cy="91439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6000"/>
                <a:t>2</a:t>
              </a:r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B8CCBCA9-BD5B-9642-7A94-7311AB7B09D4}"/>
                </a:ext>
              </a:extLst>
            </p:cNvPr>
            <p:cNvSpPr/>
            <p:nvPr/>
          </p:nvSpPr>
          <p:spPr>
            <a:xfrm>
              <a:off x="1766253" y="2527300"/>
              <a:ext cx="880903" cy="91439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6000"/>
                <a:t>5</a:t>
              </a:r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3EB0E012-8F3C-D550-8C85-6609A107B150}"/>
                </a:ext>
              </a:extLst>
            </p:cNvPr>
            <p:cNvSpPr/>
            <p:nvPr/>
          </p:nvSpPr>
          <p:spPr>
            <a:xfrm>
              <a:off x="2680653" y="2527300"/>
              <a:ext cx="880903" cy="91439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6000"/>
                <a:t>3</a:t>
              </a:r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E6E0CA88-242A-A7D3-1BAA-B25AE91F7E94}"/>
                </a:ext>
              </a:extLst>
            </p:cNvPr>
            <p:cNvSpPr/>
            <p:nvPr/>
          </p:nvSpPr>
          <p:spPr>
            <a:xfrm>
              <a:off x="851853" y="3441699"/>
              <a:ext cx="880903" cy="91439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6000"/>
                <a:t>7</a:t>
              </a:r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A04C8BE0-D039-8735-BE88-FD0441472304}"/>
                </a:ext>
              </a:extLst>
            </p:cNvPr>
            <p:cNvSpPr/>
            <p:nvPr/>
          </p:nvSpPr>
          <p:spPr>
            <a:xfrm>
              <a:off x="1766253" y="3441699"/>
              <a:ext cx="880903" cy="91439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6000"/>
                <a:t>8</a:t>
              </a:r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09A57C66-507E-FA44-6798-853563FECD68}"/>
                </a:ext>
              </a:extLst>
            </p:cNvPr>
            <p:cNvSpPr/>
            <p:nvPr/>
          </p:nvSpPr>
          <p:spPr>
            <a:xfrm>
              <a:off x="2680653" y="3441699"/>
              <a:ext cx="880903" cy="91439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6000"/>
                <a:t>6</a:t>
              </a:r>
            </a:p>
          </p:txBody>
        </p: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7B75C52B-57D9-1B7A-F48A-616986E0C3DC}"/>
              </a:ext>
            </a:extLst>
          </p:cNvPr>
          <p:cNvGrpSpPr/>
          <p:nvPr/>
        </p:nvGrpSpPr>
        <p:grpSpPr>
          <a:xfrm>
            <a:off x="6904173" y="4737100"/>
            <a:ext cx="2709703" cy="2743197"/>
            <a:chOff x="851853" y="1612901"/>
            <a:chExt cx="2709703" cy="2743197"/>
          </a:xfrm>
        </p:grpSpPr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3E353C38-3708-4517-45E6-D2743E30A39C}"/>
                </a:ext>
              </a:extLst>
            </p:cNvPr>
            <p:cNvSpPr/>
            <p:nvPr/>
          </p:nvSpPr>
          <p:spPr>
            <a:xfrm>
              <a:off x="851853" y="1612901"/>
              <a:ext cx="880903" cy="91439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6000"/>
                <a:t>4</a:t>
              </a:r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22AE9D54-0EEA-5C8E-046F-1A99132C64DF}"/>
                </a:ext>
              </a:extLst>
            </p:cNvPr>
            <p:cNvSpPr/>
            <p:nvPr/>
          </p:nvSpPr>
          <p:spPr>
            <a:xfrm>
              <a:off x="1766253" y="1612901"/>
              <a:ext cx="880903" cy="91439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6000"/>
                <a:t>1</a:t>
              </a: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767A2A4A-950D-1DDD-FF72-CA7D2784B48F}"/>
                </a:ext>
              </a:extLst>
            </p:cNvPr>
            <p:cNvSpPr/>
            <p:nvPr/>
          </p:nvSpPr>
          <p:spPr>
            <a:xfrm>
              <a:off x="2680653" y="1612901"/>
              <a:ext cx="880903" cy="91439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6000"/>
                <a:t>3</a:t>
              </a:r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02176872-3D10-7836-F7A4-3BEA9F63AAFE}"/>
                </a:ext>
              </a:extLst>
            </p:cNvPr>
            <p:cNvSpPr/>
            <p:nvPr/>
          </p:nvSpPr>
          <p:spPr>
            <a:xfrm>
              <a:off x="851853" y="2527300"/>
              <a:ext cx="880903" cy="91439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6000"/>
                <a:t>2</a:t>
              </a:r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852F9145-80DE-1CC4-5978-1ECD7CBC51E3}"/>
                </a:ext>
              </a:extLst>
            </p:cNvPr>
            <p:cNvSpPr/>
            <p:nvPr/>
          </p:nvSpPr>
          <p:spPr>
            <a:xfrm>
              <a:off x="1766253" y="2527300"/>
              <a:ext cx="880903" cy="91439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6000"/>
                <a:t>5</a:t>
              </a: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75032988-7605-5911-438E-6277D63387A2}"/>
                </a:ext>
              </a:extLst>
            </p:cNvPr>
            <p:cNvSpPr/>
            <p:nvPr/>
          </p:nvSpPr>
          <p:spPr>
            <a:xfrm>
              <a:off x="2680653" y="2527300"/>
              <a:ext cx="880903" cy="914399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0"/>
                <a:t>0</a:t>
              </a:r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BDC5B747-A073-0FC4-BFD3-8B2E4D59A0B5}"/>
                </a:ext>
              </a:extLst>
            </p:cNvPr>
            <p:cNvSpPr/>
            <p:nvPr/>
          </p:nvSpPr>
          <p:spPr>
            <a:xfrm>
              <a:off x="851853" y="3441699"/>
              <a:ext cx="880903" cy="91439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6000"/>
                <a:t>7</a:t>
              </a:r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0C59422F-4F03-DD7F-BF5A-F1ACC8948048}"/>
                </a:ext>
              </a:extLst>
            </p:cNvPr>
            <p:cNvSpPr/>
            <p:nvPr/>
          </p:nvSpPr>
          <p:spPr>
            <a:xfrm>
              <a:off x="1766253" y="3441699"/>
              <a:ext cx="880903" cy="91439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6000"/>
                <a:t>8</a:t>
              </a:r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CD5CEF7A-BB9D-E847-49D4-EC63D07932A1}"/>
                </a:ext>
              </a:extLst>
            </p:cNvPr>
            <p:cNvSpPr/>
            <p:nvPr/>
          </p:nvSpPr>
          <p:spPr>
            <a:xfrm>
              <a:off x="2680653" y="3441699"/>
              <a:ext cx="880903" cy="91439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6000"/>
                <a:t>6</a:t>
              </a:r>
            </a:p>
          </p:txBody>
        </p: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CAEAF850-2518-4E4C-30EA-BF69B4023031}"/>
              </a:ext>
            </a:extLst>
          </p:cNvPr>
          <p:cNvGrpSpPr/>
          <p:nvPr/>
        </p:nvGrpSpPr>
        <p:grpSpPr>
          <a:xfrm>
            <a:off x="3878179" y="4737100"/>
            <a:ext cx="2709703" cy="2743197"/>
            <a:chOff x="851853" y="1612901"/>
            <a:chExt cx="2709703" cy="2743197"/>
          </a:xfrm>
        </p:grpSpPr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066B8E3E-202C-1E0A-2437-E41D3B7841EE}"/>
                </a:ext>
              </a:extLst>
            </p:cNvPr>
            <p:cNvSpPr/>
            <p:nvPr/>
          </p:nvSpPr>
          <p:spPr>
            <a:xfrm>
              <a:off x="851853" y="1612901"/>
              <a:ext cx="880903" cy="91439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6000"/>
                <a:t>4</a:t>
              </a:r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B370219E-7CD7-C6CD-1BA7-B3883B44C9E2}"/>
                </a:ext>
              </a:extLst>
            </p:cNvPr>
            <p:cNvSpPr/>
            <p:nvPr/>
          </p:nvSpPr>
          <p:spPr>
            <a:xfrm>
              <a:off x="1766253" y="1612901"/>
              <a:ext cx="880903" cy="91439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6000"/>
                <a:t>1</a:t>
              </a:r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2CA9920F-C423-F981-9025-CC30E430C4E6}"/>
                </a:ext>
              </a:extLst>
            </p:cNvPr>
            <p:cNvSpPr/>
            <p:nvPr/>
          </p:nvSpPr>
          <p:spPr>
            <a:xfrm>
              <a:off x="2680653" y="1612901"/>
              <a:ext cx="880903" cy="91439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6000"/>
                <a:t>3</a:t>
              </a:r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B20C29CA-88B8-E130-C9F9-5C14FFD2BE02}"/>
                </a:ext>
              </a:extLst>
            </p:cNvPr>
            <p:cNvSpPr/>
            <p:nvPr/>
          </p:nvSpPr>
          <p:spPr>
            <a:xfrm>
              <a:off x="851853" y="2527300"/>
              <a:ext cx="880903" cy="91439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6000"/>
                <a:t>2</a:t>
              </a:r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38E88D20-1C60-B505-CF5B-39C2197CBAFF}"/>
                </a:ext>
              </a:extLst>
            </p:cNvPr>
            <p:cNvSpPr/>
            <p:nvPr/>
          </p:nvSpPr>
          <p:spPr>
            <a:xfrm>
              <a:off x="1766253" y="2527300"/>
              <a:ext cx="880903" cy="914399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0"/>
                <a:t>0</a:t>
              </a: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DF77AD0C-AD29-959B-48C1-D85C7753F44F}"/>
                </a:ext>
              </a:extLst>
            </p:cNvPr>
            <p:cNvSpPr/>
            <p:nvPr/>
          </p:nvSpPr>
          <p:spPr>
            <a:xfrm>
              <a:off x="2680653" y="2527300"/>
              <a:ext cx="880903" cy="91439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6000"/>
                <a:t>5</a:t>
              </a:r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60C9A537-583A-3664-C75B-C26E84B48EE9}"/>
                </a:ext>
              </a:extLst>
            </p:cNvPr>
            <p:cNvSpPr/>
            <p:nvPr/>
          </p:nvSpPr>
          <p:spPr>
            <a:xfrm>
              <a:off x="851853" y="3441699"/>
              <a:ext cx="880903" cy="91439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6000"/>
                <a:t>7</a:t>
              </a:r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F22AABE9-8E7F-5CF4-C884-87BD2FCBFBFD}"/>
                </a:ext>
              </a:extLst>
            </p:cNvPr>
            <p:cNvSpPr/>
            <p:nvPr/>
          </p:nvSpPr>
          <p:spPr>
            <a:xfrm>
              <a:off x="1766253" y="3441699"/>
              <a:ext cx="880903" cy="91439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6000"/>
                <a:t>8</a:t>
              </a:r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D26E74EF-0929-009D-351D-38C9ADC495E9}"/>
                </a:ext>
              </a:extLst>
            </p:cNvPr>
            <p:cNvSpPr/>
            <p:nvPr/>
          </p:nvSpPr>
          <p:spPr>
            <a:xfrm>
              <a:off x="2680653" y="3441699"/>
              <a:ext cx="880903" cy="91439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6000"/>
                <a:t>6</a:t>
              </a:r>
            </a:p>
          </p:txBody>
        </p:sp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773FFFBF-5BDC-6569-B46A-4265B8E5799D}"/>
              </a:ext>
            </a:extLst>
          </p:cNvPr>
          <p:cNvGrpSpPr/>
          <p:nvPr/>
        </p:nvGrpSpPr>
        <p:grpSpPr>
          <a:xfrm>
            <a:off x="852185" y="4737100"/>
            <a:ext cx="2709703" cy="2743197"/>
            <a:chOff x="851853" y="1612901"/>
            <a:chExt cx="2709703" cy="2743197"/>
          </a:xfrm>
        </p:grpSpPr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B0A9D7DE-C505-7917-25DB-1C51344A1C52}"/>
                </a:ext>
              </a:extLst>
            </p:cNvPr>
            <p:cNvSpPr/>
            <p:nvPr/>
          </p:nvSpPr>
          <p:spPr>
            <a:xfrm>
              <a:off x="851853" y="1612901"/>
              <a:ext cx="880903" cy="91439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6000"/>
                <a:t>4</a:t>
              </a:r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DBE35134-12CA-8584-D9A0-908DD09874E9}"/>
                </a:ext>
              </a:extLst>
            </p:cNvPr>
            <p:cNvSpPr/>
            <p:nvPr/>
          </p:nvSpPr>
          <p:spPr>
            <a:xfrm>
              <a:off x="1766253" y="1612901"/>
              <a:ext cx="880903" cy="91439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6000"/>
                <a:t>1</a:t>
              </a:r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BB4FB4D1-BD5A-FDE0-63B3-85A44FB5636D}"/>
                </a:ext>
              </a:extLst>
            </p:cNvPr>
            <p:cNvSpPr/>
            <p:nvPr/>
          </p:nvSpPr>
          <p:spPr>
            <a:xfrm>
              <a:off x="2680653" y="1612901"/>
              <a:ext cx="880903" cy="91439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6000"/>
                <a:t>3</a:t>
              </a:r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011E0A3B-1159-AC20-4E81-5E4E191E48A1}"/>
                </a:ext>
              </a:extLst>
            </p:cNvPr>
            <p:cNvSpPr/>
            <p:nvPr/>
          </p:nvSpPr>
          <p:spPr>
            <a:xfrm>
              <a:off x="851853" y="2527300"/>
              <a:ext cx="880903" cy="914399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0"/>
                <a:t>0</a:t>
              </a:r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B9D3CCA8-583E-3138-8BE9-A3BF6FDB466D}"/>
                </a:ext>
              </a:extLst>
            </p:cNvPr>
            <p:cNvSpPr/>
            <p:nvPr/>
          </p:nvSpPr>
          <p:spPr>
            <a:xfrm>
              <a:off x="1766253" y="2527300"/>
              <a:ext cx="880903" cy="91439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6000"/>
                <a:t>2</a:t>
              </a:r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8A76AD31-FC7B-D6D9-4053-F850EB99849A}"/>
                </a:ext>
              </a:extLst>
            </p:cNvPr>
            <p:cNvSpPr/>
            <p:nvPr/>
          </p:nvSpPr>
          <p:spPr>
            <a:xfrm>
              <a:off x="2680653" y="2527300"/>
              <a:ext cx="880903" cy="91439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6000"/>
                <a:t>5</a:t>
              </a:r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FACD62F9-18BA-6ACF-6A2B-84F419129729}"/>
                </a:ext>
              </a:extLst>
            </p:cNvPr>
            <p:cNvSpPr/>
            <p:nvPr/>
          </p:nvSpPr>
          <p:spPr>
            <a:xfrm>
              <a:off x="851853" y="3441699"/>
              <a:ext cx="880903" cy="91439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6000"/>
                <a:t>7</a:t>
              </a:r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2FCDCCFE-570C-2530-8410-01781C8BA704}"/>
                </a:ext>
              </a:extLst>
            </p:cNvPr>
            <p:cNvSpPr/>
            <p:nvPr/>
          </p:nvSpPr>
          <p:spPr>
            <a:xfrm>
              <a:off x="1766253" y="3441699"/>
              <a:ext cx="880903" cy="91439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6000"/>
                <a:t>8</a:t>
              </a:r>
            </a:p>
          </p:txBody>
        </p: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67DA1E17-DCE0-73AA-0C68-27B01CDBA45F}"/>
                </a:ext>
              </a:extLst>
            </p:cNvPr>
            <p:cNvSpPr/>
            <p:nvPr/>
          </p:nvSpPr>
          <p:spPr>
            <a:xfrm>
              <a:off x="2680653" y="3441699"/>
              <a:ext cx="880903" cy="91439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6000"/>
                <a:t>6</a:t>
              </a:r>
            </a:p>
          </p:txBody>
        </p: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7526CBC5-B2D8-8BED-D2E8-145918F9117D}"/>
              </a:ext>
            </a:extLst>
          </p:cNvPr>
          <p:cNvGrpSpPr/>
          <p:nvPr/>
        </p:nvGrpSpPr>
        <p:grpSpPr>
          <a:xfrm>
            <a:off x="865583" y="7708901"/>
            <a:ext cx="2709703" cy="2743197"/>
            <a:chOff x="851853" y="1612901"/>
            <a:chExt cx="2709703" cy="2743197"/>
          </a:xfrm>
        </p:grpSpPr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D58C0E4A-F47B-B1F0-3776-F6FA3974FA53}"/>
                </a:ext>
              </a:extLst>
            </p:cNvPr>
            <p:cNvSpPr/>
            <p:nvPr/>
          </p:nvSpPr>
          <p:spPr>
            <a:xfrm>
              <a:off x="851853" y="1612901"/>
              <a:ext cx="880903" cy="914399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0"/>
                <a:t>0</a:t>
              </a:r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C2BB17F7-F4FF-6239-B9D1-20C3AE37EE28}"/>
                </a:ext>
              </a:extLst>
            </p:cNvPr>
            <p:cNvSpPr/>
            <p:nvPr/>
          </p:nvSpPr>
          <p:spPr>
            <a:xfrm>
              <a:off x="1766253" y="1612901"/>
              <a:ext cx="880903" cy="91439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6000"/>
                <a:t>1</a:t>
              </a:r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8F0A5C6B-9DE6-86B0-7751-214E98BDEBE8}"/>
                </a:ext>
              </a:extLst>
            </p:cNvPr>
            <p:cNvSpPr/>
            <p:nvPr/>
          </p:nvSpPr>
          <p:spPr>
            <a:xfrm>
              <a:off x="2680653" y="1612901"/>
              <a:ext cx="880903" cy="91439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6000"/>
                <a:t>3</a:t>
              </a:r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93C350B9-8286-FAA8-4ADB-D1681AC59328}"/>
                </a:ext>
              </a:extLst>
            </p:cNvPr>
            <p:cNvSpPr/>
            <p:nvPr/>
          </p:nvSpPr>
          <p:spPr>
            <a:xfrm>
              <a:off x="851853" y="2527300"/>
              <a:ext cx="880903" cy="91439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6000"/>
                <a:t>4</a:t>
              </a:r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A062A3DC-3733-1311-02D2-D281C9C17D5E}"/>
                </a:ext>
              </a:extLst>
            </p:cNvPr>
            <p:cNvSpPr/>
            <p:nvPr/>
          </p:nvSpPr>
          <p:spPr>
            <a:xfrm>
              <a:off x="1766253" y="2527300"/>
              <a:ext cx="880903" cy="91439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6000"/>
                <a:t>2</a:t>
              </a:r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4C366865-6D7A-27CC-47BE-E1C7B15B6979}"/>
                </a:ext>
              </a:extLst>
            </p:cNvPr>
            <p:cNvSpPr/>
            <p:nvPr/>
          </p:nvSpPr>
          <p:spPr>
            <a:xfrm>
              <a:off x="2680653" y="2527300"/>
              <a:ext cx="880903" cy="91439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6000"/>
                <a:t>5</a:t>
              </a:r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927A4682-67D3-05A9-932F-06AAD1E9AC3D}"/>
                </a:ext>
              </a:extLst>
            </p:cNvPr>
            <p:cNvSpPr/>
            <p:nvPr/>
          </p:nvSpPr>
          <p:spPr>
            <a:xfrm>
              <a:off x="851853" y="3441699"/>
              <a:ext cx="880903" cy="91439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6000"/>
                <a:t>7</a:t>
              </a:r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2864F39C-9EC9-726A-349F-43C2C8AC313B}"/>
                </a:ext>
              </a:extLst>
            </p:cNvPr>
            <p:cNvSpPr/>
            <p:nvPr/>
          </p:nvSpPr>
          <p:spPr>
            <a:xfrm>
              <a:off x="1766253" y="3441699"/>
              <a:ext cx="880903" cy="91439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6000"/>
                <a:t>8</a:t>
              </a:r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4BC6F638-00C9-EC01-3390-F71ACB79D782}"/>
                </a:ext>
              </a:extLst>
            </p:cNvPr>
            <p:cNvSpPr/>
            <p:nvPr/>
          </p:nvSpPr>
          <p:spPr>
            <a:xfrm>
              <a:off x="2680653" y="3441699"/>
              <a:ext cx="880903" cy="91439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6000"/>
                <a:t>6</a:t>
              </a:r>
            </a:p>
          </p:txBody>
        </p:sp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BAAC7991-038E-3A94-FC99-A27CCFEF6E74}"/>
              </a:ext>
            </a:extLst>
          </p:cNvPr>
          <p:cNvGrpSpPr/>
          <p:nvPr/>
        </p:nvGrpSpPr>
        <p:grpSpPr>
          <a:xfrm>
            <a:off x="3893613" y="7708901"/>
            <a:ext cx="2709703" cy="2743197"/>
            <a:chOff x="851853" y="1612901"/>
            <a:chExt cx="2709703" cy="2743197"/>
          </a:xfrm>
        </p:grpSpPr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2153EAF0-D2A3-033E-DE49-F2D34A077E97}"/>
                </a:ext>
              </a:extLst>
            </p:cNvPr>
            <p:cNvSpPr/>
            <p:nvPr/>
          </p:nvSpPr>
          <p:spPr>
            <a:xfrm>
              <a:off x="851853" y="1612901"/>
              <a:ext cx="880903" cy="91439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6000"/>
                <a:t>1</a:t>
              </a:r>
            </a:p>
          </p:txBody>
        </p: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C84A71CE-0B72-F360-753D-E1FB85340A10}"/>
                </a:ext>
              </a:extLst>
            </p:cNvPr>
            <p:cNvSpPr/>
            <p:nvPr/>
          </p:nvSpPr>
          <p:spPr>
            <a:xfrm>
              <a:off x="1766253" y="1612901"/>
              <a:ext cx="880903" cy="914399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0"/>
                <a:t>0</a:t>
              </a:r>
            </a:p>
          </p:txBody>
        </p:sp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325FBD43-C686-66F0-5441-D377829FBA12}"/>
                </a:ext>
              </a:extLst>
            </p:cNvPr>
            <p:cNvSpPr/>
            <p:nvPr/>
          </p:nvSpPr>
          <p:spPr>
            <a:xfrm>
              <a:off x="2680653" y="1612901"/>
              <a:ext cx="880903" cy="91439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6000"/>
                <a:t>3</a:t>
              </a:r>
            </a:p>
          </p:txBody>
        </p:sp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DA795D5B-5CCC-3B51-0718-AAEB5B0D2FAB}"/>
                </a:ext>
              </a:extLst>
            </p:cNvPr>
            <p:cNvSpPr/>
            <p:nvPr/>
          </p:nvSpPr>
          <p:spPr>
            <a:xfrm>
              <a:off x="851853" y="2527300"/>
              <a:ext cx="880903" cy="91439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6000"/>
                <a:t>4</a:t>
              </a:r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88BA9308-91EF-7C95-3B68-F66B82DE620A}"/>
                </a:ext>
              </a:extLst>
            </p:cNvPr>
            <p:cNvSpPr/>
            <p:nvPr/>
          </p:nvSpPr>
          <p:spPr>
            <a:xfrm>
              <a:off x="1766253" y="2527300"/>
              <a:ext cx="880903" cy="91439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6000"/>
                <a:t>2</a:t>
              </a:r>
            </a:p>
          </p:txBody>
        </p: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21C9173B-5B09-3ED2-BF9B-07544E9AFF69}"/>
                </a:ext>
              </a:extLst>
            </p:cNvPr>
            <p:cNvSpPr/>
            <p:nvPr/>
          </p:nvSpPr>
          <p:spPr>
            <a:xfrm>
              <a:off x="2680653" y="2527300"/>
              <a:ext cx="880903" cy="91439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6000"/>
                <a:t>5</a:t>
              </a:r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E02DEB10-E94E-5A2C-72FC-193D6B15E3A1}"/>
                </a:ext>
              </a:extLst>
            </p:cNvPr>
            <p:cNvSpPr/>
            <p:nvPr/>
          </p:nvSpPr>
          <p:spPr>
            <a:xfrm>
              <a:off x="851853" y="3441699"/>
              <a:ext cx="880903" cy="91439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6000"/>
                <a:t>7</a:t>
              </a:r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CE0814F9-58A4-7C00-D40D-D3F9DC5D43A0}"/>
                </a:ext>
              </a:extLst>
            </p:cNvPr>
            <p:cNvSpPr/>
            <p:nvPr/>
          </p:nvSpPr>
          <p:spPr>
            <a:xfrm>
              <a:off x="1766253" y="3441699"/>
              <a:ext cx="880903" cy="91439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6000"/>
                <a:t>8</a:t>
              </a:r>
            </a:p>
          </p:txBody>
        </p: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FD9F36A2-E200-BF93-6718-11454AAE975C}"/>
                </a:ext>
              </a:extLst>
            </p:cNvPr>
            <p:cNvSpPr/>
            <p:nvPr/>
          </p:nvSpPr>
          <p:spPr>
            <a:xfrm>
              <a:off x="2680653" y="3441699"/>
              <a:ext cx="880903" cy="91439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6000"/>
                <a:t>6</a:t>
              </a:r>
            </a:p>
          </p:txBody>
        </p:sp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E12060A0-61F9-3E4A-5084-81922B9FB6E5}"/>
              </a:ext>
            </a:extLst>
          </p:cNvPr>
          <p:cNvGrpSpPr/>
          <p:nvPr/>
        </p:nvGrpSpPr>
        <p:grpSpPr>
          <a:xfrm>
            <a:off x="6921643" y="7708901"/>
            <a:ext cx="2709703" cy="2743197"/>
            <a:chOff x="851853" y="1612901"/>
            <a:chExt cx="2709703" cy="2743197"/>
          </a:xfrm>
        </p:grpSpPr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D6503566-6D6F-3F68-4593-875503F64760}"/>
                </a:ext>
              </a:extLst>
            </p:cNvPr>
            <p:cNvSpPr/>
            <p:nvPr/>
          </p:nvSpPr>
          <p:spPr>
            <a:xfrm>
              <a:off x="851853" y="1612901"/>
              <a:ext cx="880903" cy="91439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6000"/>
                <a:t>1</a:t>
              </a:r>
            </a:p>
          </p:txBody>
        </p:sp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F7B5622B-6C06-9F3C-864C-6A4D7F246D80}"/>
                </a:ext>
              </a:extLst>
            </p:cNvPr>
            <p:cNvSpPr/>
            <p:nvPr/>
          </p:nvSpPr>
          <p:spPr>
            <a:xfrm>
              <a:off x="1766253" y="1612901"/>
              <a:ext cx="880903" cy="91439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6000"/>
                <a:t>2</a:t>
              </a:r>
            </a:p>
          </p:txBody>
        </p: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BD9BA2BC-465C-7508-4837-CB4F474CD62B}"/>
                </a:ext>
              </a:extLst>
            </p:cNvPr>
            <p:cNvSpPr/>
            <p:nvPr/>
          </p:nvSpPr>
          <p:spPr>
            <a:xfrm>
              <a:off x="2680653" y="1612901"/>
              <a:ext cx="880903" cy="91439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6000"/>
                <a:t>3</a:t>
              </a:r>
            </a:p>
          </p:txBody>
        </p: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CBF339AB-C9B9-C834-BEE5-98DE277006DA}"/>
                </a:ext>
              </a:extLst>
            </p:cNvPr>
            <p:cNvSpPr/>
            <p:nvPr/>
          </p:nvSpPr>
          <p:spPr>
            <a:xfrm>
              <a:off x="851853" y="2527300"/>
              <a:ext cx="880903" cy="91439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6000"/>
                <a:t>4</a:t>
              </a:r>
            </a:p>
          </p:txBody>
        </p:sp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CBA4F139-B3B6-D362-9B03-9C3550075C6A}"/>
                </a:ext>
              </a:extLst>
            </p:cNvPr>
            <p:cNvSpPr/>
            <p:nvPr/>
          </p:nvSpPr>
          <p:spPr>
            <a:xfrm>
              <a:off x="1766253" y="2527300"/>
              <a:ext cx="880903" cy="914399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0"/>
                <a:t>0</a:t>
              </a:r>
            </a:p>
          </p:txBody>
        </p:sp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CCEE2717-3F7B-0D09-1664-999F15552BD9}"/>
                </a:ext>
              </a:extLst>
            </p:cNvPr>
            <p:cNvSpPr/>
            <p:nvPr/>
          </p:nvSpPr>
          <p:spPr>
            <a:xfrm>
              <a:off x="2680653" y="2527300"/>
              <a:ext cx="880903" cy="91439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6000"/>
                <a:t>5</a:t>
              </a:r>
            </a:p>
          </p:txBody>
        </p:sp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38325E97-363C-63CC-FB50-998BB6CF186F}"/>
                </a:ext>
              </a:extLst>
            </p:cNvPr>
            <p:cNvSpPr/>
            <p:nvPr/>
          </p:nvSpPr>
          <p:spPr>
            <a:xfrm>
              <a:off x="851853" y="3441699"/>
              <a:ext cx="880903" cy="91439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6000"/>
                <a:t>7</a:t>
              </a:r>
            </a:p>
          </p:txBody>
        </p:sp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ED60ACDF-08C8-5C90-D107-D4FE326DD59D}"/>
                </a:ext>
              </a:extLst>
            </p:cNvPr>
            <p:cNvSpPr/>
            <p:nvPr/>
          </p:nvSpPr>
          <p:spPr>
            <a:xfrm>
              <a:off x="1766253" y="3441699"/>
              <a:ext cx="880903" cy="91439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6000"/>
                <a:t>8</a:t>
              </a:r>
            </a:p>
          </p:txBody>
        </p:sp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A6B2246F-02DF-9598-7A31-88A1434666DB}"/>
                </a:ext>
              </a:extLst>
            </p:cNvPr>
            <p:cNvSpPr/>
            <p:nvPr/>
          </p:nvSpPr>
          <p:spPr>
            <a:xfrm>
              <a:off x="2680653" y="3441699"/>
              <a:ext cx="880903" cy="91439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6000"/>
                <a:t>6</a:t>
              </a:r>
            </a:p>
          </p:txBody>
        </p:sp>
      </p:grp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02F76384-4E93-0273-756B-E6CD9A6BFE15}"/>
              </a:ext>
            </a:extLst>
          </p:cNvPr>
          <p:cNvGrpSpPr/>
          <p:nvPr/>
        </p:nvGrpSpPr>
        <p:grpSpPr>
          <a:xfrm>
            <a:off x="9949673" y="7708901"/>
            <a:ext cx="2709703" cy="2743197"/>
            <a:chOff x="851853" y="1612901"/>
            <a:chExt cx="2709703" cy="2743197"/>
          </a:xfrm>
        </p:grpSpPr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DACB830E-55DD-65D2-A803-BFC1E928001C}"/>
                </a:ext>
              </a:extLst>
            </p:cNvPr>
            <p:cNvSpPr/>
            <p:nvPr/>
          </p:nvSpPr>
          <p:spPr>
            <a:xfrm>
              <a:off x="851853" y="1612901"/>
              <a:ext cx="880903" cy="91439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6000"/>
                <a:t>1</a:t>
              </a:r>
            </a:p>
          </p:txBody>
        </p:sp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D2F35D7F-8823-563F-66C1-0969824D488C}"/>
                </a:ext>
              </a:extLst>
            </p:cNvPr>
            <p:cNvSpPr/>
            <p:nvPr/>
          </p:nvSpPr>
          <p:spPr>
            <a:xfrm>
              <a:off x="1766253" y="1612901"/>
              <a:ext cx="880903" cy="91439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6000"/>
                <a:t>2</a:t>
              </a:r>
            </a:p>
          </p:txBody>
        </p:sp>
        <p:sp>
          <p:nvSpPr>
            <p:cNvPr id="160" name="Rectangle 159">
              <a:extLst>
                <a:ext uri="{FF2B5EF4-FFF2-40B4-BE49-F238E27FC236}">
                  <a16:creationId xmlns:a16="http://schemas.microsoft.com/office/drawing/2014/main" id="{226F25C8-5C23-E56F-D308-489D348E17CD}"/>
                </a:ext>
              </a:extLst>
            </p:cNvPr>
            <p:cNvSpPr/>
            <p:nvPr/>
          </p:nvSpPr>
          <p:spPr>
            <a:xfrm>
              <a:off x="2680653" y="1612901"/>
              <a:ext cx="880903" cy="91439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6000"/>
                <a:t>3</a:t>
              </a:r>
            </a:p>
          </p:txBody>
        </p:sp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E923D76E-FC6F-FADD-B537-52A977376805}"/>
                </a:ext>
              </a:extLst>
            </p:cNvPr>
            <p:cNvSpPr/>
            <p:nvPr/>
          </p:nvSpPr>
          <p:spPr>
            <a:xfrm>
              <a:off x="851853" y="2527300"/>
              <a:ext cx="880903" cy="91439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6000"/>
                <a:t>4</a:t>
              </a:r>
            </a:p>
          </p:txBody>
        </p:sp>
        <p:sp>
          <p:nvSpPr>
            <p:cNvPr id="162" name="Rectangle 161">
              <a:extLst>
                <a:ext uri="{FF2B5EF4-FFF2-40B4-BE49-F238E27FC236}">
                  <a16:creationId xmlns:a16="http://schemas.microsoft.com/office/drawing/2014/main" id="{B4ECA657-C8FB-FF4D-838A-295DE2BDA0DF}"/>
                </a:ext>
              </a:extLst>
            </p:cNvPr>
            <p:cNvSpPr/>
            <p:nvPr/>
          </p:nvSpPr>
          <p:spPr>
            <a:xfrm>
              <a:off x="1766253" y="2527300"/>
              <a:ext cx="880903" cy="91439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6000"/>
                <a:t>5</a:t>
              </a:r>
            </a:p>
          </p:txBody>
        </p:sp>
        <p:sp>
          <p:nvSpPr>
            <p:cNvPr id="163" name="Rectangle 162">
              <a:extLst>
                <a:ext uri="{FF2B5EF4-FFF2-40B4-BE49-F238E27FC236}">
                  <a16:creationId xmlns:a16="http://schemas.microsoft.com/office/drawing/2014/main" id="{249D2FE1-8B4E-C2B6-63C1-58499A718630}"/>
                </a:ext>
              </a:extLst>
            </p:cNvPr>
            <p:cNvSpPr/>
            <p:nvPr/>
          </p:nvSpPr>
          <p:spPr>
            <a:xfrm>
              <a:off x="2680653" y="2527300"/>
              <a:ext cx="880903" cy="914399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0"/>
                <a:t>0</a:t>
              </a:r>
            </a:p>
          </p:txBody>
        </p:sp>
        <p:sp>
          <p:nvSpPr>
            <p:cNvPr id="164" name="Rectangle 163">
              <a:extLst>
                <a:ext uri="{FF2B5EF4-FFF2-40B4-BE49-F238E27FC236}">
                  <a16:creationId xmlns:a16="http://schemas.microsoft.com/office/drawing/2014/main" id="{C2C2F130-73BD-CFFF-AA33-A4DF95C3E57F}"/>
                </a:ext>
              </a:extLst>
            </p:cNvPr>
            <p:cNvSpPr/>
            <p:nvPr/>
          </p:nvSpPr>
          <p:spPr>
            <a:xfrm>
              <a:off x="851853" y="3441699"/>
              <a:ext cx="880903" cy="91439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6000"/>
                <a:t>7</a:t>
              </a:r>
            </a:p>
          </p:txBody>
        </p:sp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58012E5B-AA19-7F9A-EAB8-42D1EF8C7939}"/>
                </a:ext>
              </a:extLst>
            </p:cNvPr>
            <p:cNvSpPr/>
            <p:nvPr/>
          </p:nvSpPr>
          <p:spPr>
            <a:xfrm>
              <a:off x="1766253" y="3441699"/>
              <a:ext cx="880903" cy="91439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6000"/>
                <a:t>8</a:t>
              </a:r>
            </a:p>
          </p:txBody>
        </p:sp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529BFD41-0260-A2E7-AB5C-6A147C36594E}"/>
                </a:ext>
              </a:extLst>
            </p:cNvPr>
            <p:cNvSpPr/>
            <p:nvPr/>
          </p:nvSpPr>
          <p:spPr>
            <a:xfrm>
              <a:off x="2680653" y="3441699"/>
              <a:ext cx="880903" cy="91439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6000"/>
                <a:t>6</a:t>
              </a:r>
            </a:p>
          </p:txBody>
        </p:sp>
      </p:grpSp>
      <p:sp>
        <p:nvSpPr>
          <p:cNvPr id="177" name="object 20">
            <a:extLst>
              <a:ext uri="{FF2B5EF4-FFF2-40B4-BE49-F238E27FC236}">
                <a16:creationId xmlns:a16="http://schemas.microsoft.com/office/drawing/2014/main" id="{F88B386E-69FB-07D2-C605-54483ECE278C}"/>
              </a:ext>
            </a:extLst>
          </p:cNvPr>
          <p:cNvSpPr txBox="1"/>
          <p:nvPr/>
        </p:nvSpPr>
        <p:spPr>
          <a:xfrm>
            <a:off x="15922705" y="8941965"/>
            <a:ext cx="2709703" cy="66902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algn="just">
              <a:lnSpc>
                <a:spcPct val="130000"/>
              </a:lnSpc>
            </a:pPr>
            <a:r>
              <a:rPr lang="en-US" sz="3600" spc="-5" dirty="0">
                <a:cs typeface="Source Sans Pro Light"/>
              </a:rPr>
              <a:t>Chi  </a:t>
            </a:r>
            <a:r>
              <a:rPr lang="en-US" sz="3600" spc="-5" dirty="0" err="1">
                <a:cs typeface="Source Sans Pro Light"/>
              </a:rPr>
              <a:t>phí</a:t>
            </a:r>
            <a:r>
              <a:rPr lang="en-US" sz="3600" spc="-5" dirty="0">
                <a:cs typeface="Source Sans Pro Light"/>
              </a:rPr>
              <a:t>:  16</a:t>
            </a:r>
            <a:endParaRPr lang="vi-VN" sz="3600" spc="-5" dirty="0">
              <a:cs typeface="Source Sans Pro Light"/>
            </a:endParaRPr>
          </a:p>
        </p:txBody>
      </p:sp>
      <p:sp>
        <p:nvSpPr>
          <p:cNvPr id="178" name="Rectangle 177">
            <a:extLst>
              <a:ext uri="{FF2B5EF4-FFF2-40B4-BE49-F238E27FC236}">
                <a16:creationId xmlns:a16="http://schemas.microsoft.com/office/drawing/2014/main" id="{472CFE61-976F-F444-CB27-5327C921C036}"/>
              </a:ext>
            </a:extLst>
          </p:cNvPr>
          <p:cNvSpPr/>
          <p:nvPr/>
        </p:nvSpPr>
        <p:spPr>
          <a:xfrm>
            <a:off x="728426" y="1493122"/>
            <a:ext cx="2909330" cy="2971801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F0CFD75-670F-B1C6-5521-B4ED332AD869}"/>
              </a:ext>
            </a:extLst>
          </p:cNvPr>
          <p:cNvGrpSpPr/>
          <p:nvPr/>
        </p:nvGrpSpPr>
        <p:grpSpPr>
          <a:xfrm>
            <a:off x="12895725" y="7594598"/>
            <a:ext cx="2909330" cy="2971801"/>
            <a:chOff x="12895725" y="7594598"/>
            <a:chExt cx="2909330" cy="2971801"/>
          </a:xfrm>
        </p:grpSpPr>
        <p:grpSp>
          <p:nvGrpSpPr>
            <p:cNvPr id="167" name="Group 166">
              <a:extLst>
                <a:ext uri="{FF2B5EF4-FFF2-40B4-BE49-F238E27FC236}">
                  <a16:creationId xmlns:a16="http://schemas.microsoft.com/office/drawing/2014/main" id="{D8FD8183-FD80-2326-41F5-A69538EABFA6}"/>
                </a:ext>
              </a:extLst>
            </p:cNvPr>
            <p:cNvGrpSpPr/>
            <p:nvPr/>
          </p:nvGrpSpPr>
          <p:grpSpPr>
            <a:xfrm>
              <a:off x="12977702" y="7708901"/>
              <a:ext cx="2709703" cy="2743197"/>
              <a:chOff x="851853" y="1612901"/>
              <a:chExt cx="2709703" cy="2743197"/>
            </a:xfrm>
          </p:grpSpPr>
          <p:sp>
            <p:nvSpPr>
              <p:cNvPr id="168" name="Rectangle 167">
                <a:extLst>
                  <a:ext uri="{FF2B5EF4-FFF2-40B4-BE49-F238E27FC236}">
                    <a16:creationId xmlns:a16="http://schemas.microsoft.com/office/drawing/2014/main" id="{91D41323-479E-B464-E5A0-0C0BF69590A5}"/>
                  </a:ext>
                </a:extLst>
              </p:cNvPr>
              <p:cNvSpPr/>
              <p:nvPr/>
            </p:nvSpPr>
            <p:spPr>
              <a:xfrm>
                <a:off x="851853" y="1612901"/>
                <a:ext cx="880903" cy="91439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6000"/>
                  <a:t>1</a:t>
                </a:r>
              </a:p>
            </p:txBody>
          </p:sp>
          <p:sp>
            <p:nvSpPr>
              <p:cNvPr id="169" name="Rectangle 168">
                <a:extLst>
                  <a:ext uri="{FF2B5EF4-FFF2-40B4-BE49-F238E27FC236}">
                    <a16:creationId xmlns:a16="http://schemas.microsoft.com/office/drawing/2014/main" id="{DCA934A3-EE8F-3C08-9911-24C115B5B1E2}"/>
                  </a:ext>
                </a:extLst>
              </p:cNvPr>
              <p:cNvSpPr/>
              <p:nvPr/>
            </p:nvSpPr>
            <p:spPr>
              <a:xfrm>
                <a:off x="1766253" y="1612901"/>
                <a:ext cx="880903" cy="91439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6000"/>
                  <a:t>2</a:t>
                </a:r>
              </a:p>
            </p:txBody>
          </p:sp>
          <p:sp>
            <p:nvSpPr>
              <p:cNvPr id="170" name="Rectangle 169">
                <a:extLst>
                  <a:ext uri="{FF2B5EF4-FFF2-40B4-BE49-F238E27FC236}">
                    <a16:creationId xmlns:a16="http://schemas.microsoft.com/office/drawing/2014/main" id="{196FD5FD-FE51-913C-3951-3B1F9303177A}"/>
                  </a:ext>
                </a:extLst>
              </p:cNvPr>
              <p:cNvSpPr/>
              <p:nvPr/>
            </p:nvSpPr>
            <p:spPr>
              <a:xfrm>
                <a:off x="2680653" y="1612901"/>
                <a:ext cx="880903" cy="91439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6000"/>
                  <a:t>3</a:t>
                </a:r>
              </a:p>
            </p:txBody>
          </p:sp>
          <p:sp>
            <p:nvSpPr>
              <p:cNvPr id="171" name="Rectangle 170">
                <a:extLst>
                  <a:ext uri="{FF2B5EF4-FFF2-40B4-BE49-F238E27FC236}">
                    <a16:creationId xmlns:a16="http://schemas.microsoft.com/office/drawing/2014/main" id="{CF2C84AE-99D0-948C-19E9-027A26B352B4}"/>
                  </a:ext>
                </a:extLst>
              </p:cNvPr>
              <p:cNvSpPr/>
              <p:nvPr/>
            </p:nvSpPr>
            <p:spPr>
              <a:xfrm>
                <a:off x="851853" y="2527300"/>
                <a:ext cx="880903" cy="91439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6000"/>
                  <a:t>4</a:t>
                </a:r>
              </a:p>
            </p:txBody>
          </p:sp>
          <p:sp>
            <p:nvSpPr>
              <p:cNvPr id="172" name="Rectangle 171">
                <a:extLst>
                  <a:ext uri="{FF2B5EF4-FFF2-40B4-BE49-F238E27FC236}">
                    <a16:creationId xmlns:a16="http://schemas.microsoft.com/office/drawing/2014/main" id="{FE29FFFE-6C55-BF27-FBC0-7EE699DE2C43}"/>
                  </a:ext>
                </a:extLst>
              </p:cNvPr>
              <p:cNvSpPr/>
              <p:nvPr/>
            </p:nvSpPr>
            <p:spPr>
              <a:xfrm>
                <a:off x="1766253" y="2527300"/>
                <a:ext cx="880903" cy="91439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6000"/>
                  <a:t>5</a:t>
                </a:r>
              </a:p>
            </p:txBody>
          </p:sp>
          <p:sp>
            <p:nvSpPr>
              <p:cNvPr id="173" name="Rectangle 172">
                <a:extLst>
                  <a:ext uri="{FF2B5EF4-FFF2-40B4-BE49-F238E27FC236}">
                    <a16:creationId xmlns:a16="http://schemas.microsoft.com/office/drawing/2014/main" id="{D186A4B2-CFC0-79DE-BA69-7AF06A66535F}"/>
                  </a:ext>
                </a:extLst>
              </p:cNvPr>
              <p:cNvSpPr/>
              <p:nvPr/>
            </p:nvSpPr>
            <p:spPr>
              <a:xfrm>
                <a:off x="2680653" y="2527300"/>
                <a:ext cx="880903" cy="91439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6000"/>
                  <a:t>6</a:t>
                </a:r>
              </a:p>
            </p:txBody>
          </p:sp>
          <p:sp>
            <p:nvSpPr>
              <p:cNvPr id="174" name="Rectangle 173">
                <a:extLst>
                  <a:ext uri="{FF2B5EF4-FFF2-40B4-BE49-F238E27FC236}">
                    <a16:creationId xmlns:a16="http://schemas.microsoft.com/office/drawing/2014/main" id="{9C1A284D-70A1-EB31-4B7D-87CFE9AD231C}"/>
                  </a:ext>
                </a:extLst>
              </p:cNvPr>
              <p:cNvSpPr/>
              <p:nvPr/>
            </p:nvSpPr>
            <p:spPr>
              <a:xfrm>
                <a:off x="851853" y="3441699"/>
                <a:ext cx="880903" cy="91439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6000"/>
                  <a:t>7</a:t>
                </a:r>
              </a:p>
            </p:txBody>
          </p:sp>
          <p:sp>
            <p:nvSpPr>
              <p:cNvPr id="175" name="Rectangle 174">
                <a:extLst>
                  <a:ext uri="{FF2B5EF4-FFF2-40B4-BE49-F238E27FC236}">
                    <a16:creationId xmlns:a16="http://schemas.microsoft.com/office/drawing/2014/main" id="{C9B36A1A-B0B0-8E69-192B-59C16EF5AD3D}"/>
                  </a:ext>
                </a:extLst>
              </p:cNvPr>
              <p:cNvSpPr/>
              <p:nvPr/>
            </p:nvSpPr>
            <p:spPr>
              <a:xfrm>
                <a:off x="1766253" y="3441699"/>
                <a:ext cx="880903" cy="91439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6000"/>
                  <a:t>8</a:t>
                </a:r>
              </a:p>
            </p:txBody>
          </p:sp>
          <p:sp>
            <p:nvSpPr>
              <p:cNvPr id="176" name="Rectangle 175">
                <a:extLst>
                  <a:ext uri="{FF2B5EF4-FFF2-40B4-BE49-F238E27FC236}">
                    <a16:creationId xmlns:a16="http://schemas.microsoft.com/office/drawing/2014/main" id="{73566893-0750-774F-2FD4-A20A6E4556CA}"/>
                  </a:ext>
                </a:extLst>
              </p:cNvPr>
              <p:cNvSpPr/>
              <p:nvPr/>
            </p:nvSpPr>
            <p:spPr>
              <a:xfrm>
                <a:off x="2680653" y="3441699"/>
                <a:ext cx="880903" cy="914399"/>
              </a:xfrm>
              <a:prstGeom prst="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0"/>
                  <a:t>0</a:t>
                </a:r>
              </a:p>
            </p:txBody>
          </p:sp>
        </p:grpSp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BCB01297-17FA-CA60-AA07-94B17455E26C}"/>
                </a:ext>
              </a:extLst>
            </p:cNvPr>
            <p:cNvSpPr/>
            <p:nvPr/>
          </p:nvSpPr>
          <p:spPr>
            <a:xfrm>
              <a:off x="12895725" y="7594598"/>
              <a:ext cx="2909330" cy="2971801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prstDash val="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79709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0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6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92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9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I_main">
      <a:majorFont>
        <a:latin typeface="Be Vietnam Pro Black"/>
        <a:ea typeface=""/>
        <a:cs typeface=""/>
      </a:majorFont>
      <a:minorFont>
        <a:latin typeface="Be Vietnam Pro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gnetic Fields - by Lifeliqe autor Michael Carter.pptx" id="{1CD8B0ED-503E-4F9D-BE1F-EA91A594AAD6}" vid="{DDA4976A-1FAE-4427-8059-0A415774D08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Magnetism Magnetic Fields</Template>
  <TotalTime>2200</TotalTime>
  <Words>6886</Words>
  <Application>Microsoft Macintosh PowerPoint</Application>
  <PresentationFormat>Custom</PresentationFormat>
  <Paragraphs>1301</Paragraphs>
  <Slides>53</Slides>
  <Notes>52</Notes>
  <HiddenSlides>14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64" baseType="lpstr">
      <vt:lpstr>Arial</vt:lpstr>
      <vt:lpstr>Be Vietnam Pro</vt:lpstr>
      <vt:lpstr>Be Vietnam Pro Black</vt:lpstr>
      <vt:lpstr>Calibri</vt:lpstr>
      <vt:lpstr>Menlo</vt:lpstr>
      <vt:lpstr>Monaco</vt:lpstr>
      <vt:lpstr>Söhne</vt:lpstr>
      <vt:lpstr>Source Sans Pro Light</vt:lpstr>
      <vt:lpstr>Symbol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HẾT  CHƯƠNG  2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SCB</dc:creator>
  <cp:lastModifiedBy>Thinh Doan Vu</cp:lastModifiedBy>
  <cp:revision>37</cp:revision>
  <dcterms:created xsi:type="dcterms:W3CDTF">2023-06-02T10:09:28Z</dcterms:created>
  <dcterms:modified xsi:type="dcterms:W3CDTF">2023-08-28T14:16:49Z</dcterms:modified>
</cp:coreProperties>
</file>